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3"/>
  </p:notesMasterIdLst>
  <p:handoutMasterIdLst>
    <p:handoutMasterId r:id="rId24"/>
  </p:handoutMasterIdLst>
  <p:sldIdLst>
    <p:sldId id="376" r:id="rId2"/>
    <p:sldId id="458" r:id="rId3"/>
    <p:sldId id="533" r:id="rId4"/>
    <p:sldId id="534" r:id="rId5"/>
    <p:sldId id="535" r:id="rId6"/>
    <p:sldId id="422" r:id="rId7"/>
    <p:sldId id="536" r:id="rId8"/>
    <p:sldId id="537" r:id="rId9"/>
    <p:sldId id="538" r:id="rId10"/>
    <p:sldId id="395" r:id="rId11"/>
    <p:sldId id="462" r:id="rId12"/>
    <p:sldId id="539" r:id="rId13"/>
    <p:sldId id="400" r:id="rId14"/>
    <p:sldId id="540" r:id="rId15"/>
    <p:sldId id="541" r:id="rId16"/>
    <p:sldId id="466" r:id="rId17"/>
    <p:sldId id="467" r:id="rId18"/>
    <p:sldId id="469" r:id="rId19"/>
    <p:sldId id="476" r:id="rId20"/>
    <p:sldId id="542" r:id="rId21"/>
    <p:sldId id="532" r:id="rId22"/>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0499" autoAdjust="0"/>
  </p:normalViewPr>
  <p:slideViewPr>
    <p:cSldViewPr>
      <p:cViewPr varScale="1">
        <p:scale>
          <a:sx n="53" d="100"/>
          <a:sy n="53" d="100"/>
        </p:scale>
        <p:origin x="1656"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Since this week is white space week, we are going to take it easy and only introduce one design pattern, which is the decorator design pattern. Let’s see how this one works.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the informal example. Here is the formal definition of the Decorator design pattern.</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89640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Decorator Pattern attaches additional responsibilities or functionalities to an object dynamically, and this can be done during run-time. In OO programming, in order to add functionality to a class, we often create a subclass and put the new functionalities in the subclass. Instead of doing this, you can think of the decorator pattern as a flexible alternative to subclassing for extending the functionality of a base class object. </a:t>
            </a:r>
            <a:r>
              <a:rPr lang="en-US" baseline="0" dirty="0"/>
              <a:t>This pattern is also known as || the Wrapper pattern.</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11</a:t>
            </a:fld>
            <a:endParaRPr lang="en-GB"/>
          </a:p>
        </p:txBody>
      </p:sp>
    </p:spTree>
    <p:extLst>
      <p:ext uri="{BB962C8B-B14F-4D97-AF65-F5344CB8AC3E}">
        <p14:creationId xmlns:p14="http://schemas.microsoft.com/office/powerpoint/2010/main" val="2280136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 diagram for the decorator pattern. We have an || abstract class called Component, which is the base object that we want to add functionality to and specifies methods that must be implemented. We have || </a:t>
            </a:r>
            <a:r>
              <a:rPr lang="en-US" dirty="0" err="1"/>
              <a:t>ConcreteComponents</a:t>
            </a:r>
            <a:r>
              <a:rPr lang="en-US" dirty="0"/>
              <a:t> that inherit from Component and implements all the required methods. In addition, we have another abstract class called || Decorator. Note that Decorator || inherits from Component, so it is a Component. In addition, it also || has a reference to another Component, which is the Component that it is decorating or wrapping. Since Decorator is an abstract class, it must have subclasses. || These subclasses are called </a:t>
            </a:r>
            <a:r>
              <a:rPr lang="en-US" dirty="0" err="1"/>
              <a:t>ConcreteDecorators</a:t>
            </a:r>
            <a:r>
              <a:rPr lang="en-US" dirty="0"/>
              <a:t>, which implement new functionalities. These functionalities could be in the form of || new states, which is new information maintained by the object. It could also be in the form of || new methods that implement new </a:t>
            </a:r>
            <a:r>
              <a:rPr lang="en-US" dirty="0" err="1"/>
              <a:t>behaviours</a:t>
            </a:r>
            <a:r>
              <a:rPr lang="en-US" dirty="0"/>
              <a:t>.</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12</a:t>
            </a:fld>
            <a:endParaRPr lang="en-GB"/>
          </a:p>
        </p:txBody>
      </p:sp>
    </p:spTree>
    <p:extLst>
      <p:ext uri="{BB962C8B-B14F-4D97-AF65-F5344CB8AC3E}">
        <p14:creationId xmlns:p14="http://schemas.microsoft.com/office/powerpoint/2010/main" val="375350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Therefore, the Decorator pattern has 4 key participants. The || Component defines an interface that objects to be decorated must follow.</a:t>
            </a:r>
          </a:p>
          <a:p>
            <a:endParaRPr lang="en-US" baseline="0" dirty="0"/>
          </a:p>
          <a:p>
            <a:r>
              <a:rPr lang="en-US" baseline="0" dirty="0"/>
              <a:t>|| All such objects must inherit from Component, and these are called </a:t>
            </a:r>
            <a:r>
              <a:rPr lang="en-US" baseline="0" dirty="0" err="1"/>
              <a:t>ConcreteComponents</a:t>
            </a:r>
            <a:r>
              <a:rPr lang="en-US" baseline="0" dirty="0"/>
              <a:t>. </a:t>
            </a:r>
            <a:r>
              <a:rPr lang="en-US" baseline="0" dirty="0" err="1"/>
              <a:t>ConcreteComponents</a:t>
            </a:r>
            <a:r>
              <a:rPr lang="en-US" baseline="0" dirty="0"/>
              <a:t> define specific implementations of all the methods given in the Component class.</a:t>
            </a:r>
          </a:p>
          <a:p>
            <a:endParaRPr lang="en-US" baseline="0" dirty="0"/>
          </a:p>
          <a:p>
            <a:r>
              <a:rPr lang="en-US" baseline="0" dirty="0"/>
              <a:t>A || Decorator is also a subclass of Component, but is itself an abstract class. The Decorator maintains a reference to the Component object that it is decorating, and its interface corresponds to what the Component requires.</a:t>
            </a:r>
          </a:p>
          <a:p>
            <a:endParaRPr lang="en-US" baseline="0" dirty="0"/>
          </a:p>
          <a:p>
            <a:r>
              <a:rPr lang="en-US" baseline="0" dirty="0"/>
              <a:t>Finally, a || </a:t>
            </a:r>
            <a:r>
              <a:rPr lang="en-US" baseline="0" dirty="0" err="1"/>
              <a:t>ConcreteDecorator</a:t>
            </a:r>
            <a:r>
              <a:rPr lang="en-US" baseline="0" dirty="0"/>
              <a:t> inherits from Decorator and adds new responsibilities or functionalities. In particular, it will call the functionality of the component it is decorating, and then add something more.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13</a:t>
            </a:fld>
            <a:endParaRPr lang="en-GB"/>
          </a:p>
        </p:txBody>
      </p:sp>
    </p:spTree>
    <p:extLst>
      <p:ext uri="{BB962C8B-B14F-4D97-AF65-F5344CB8AC3E}">
        <p14:creationId xmlns:p14="http://schemas.microsoft.com/office/powerpoint/2010/main" val="1880505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27F6-8C47-7120-A431-454D3FA6B8A5}"/>
            </a:ext>
          </a:extLst>
        </p:cNvPr>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07151029-EFF4-18DF-111E-5C48EFA53E5C}"/>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CFF8380A-8E35-23D7-AA74-AF88F2D658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Let’s apply the Decorator pattern to our </a:t>
            </a:r>
            <a:r>
              <a:rPr lang="en-US" altLang="en-US" dirty="0" err="1">
                <a:latin typeface="Arial" panose="020B0604020202020204" pitchFamily="34" charset="0"/>
              </a:rPr>
              <a:t>Starbuzz</a:t>
            </a:r>
            <a:r>
              <a:rPr lang="en-US" altLang="en-US" dirty="0">
                <a:latin typeface="Arial" panose="020B0604020202020204" pitchFamily="34" charset="0"/>
              </a:rPr>
              <a:t> application. We have the abstract class Beverage, which is our || Component. Beverage has a description attribute, an abstract operation cost() which must be overwritten by its subclasses, and an operation </a:t>
            </a:r>
            <a:r>
              <a:rPr lang="en-US" altLang="en-US" dirty="0" err="1">
                <a:latin typeface="Arial" panose="020B0604020202020204" pitchFamily="34" charset="0"/>
              </a:rPr>
              <a:t>getDescription</a:t>
            </a:r>
            <a:r>
              <a:rPr lang="en-US" altLang="en-US" dirty="0">
                <a:latin typeface="Arial" panose="020B0604020202020204" pitchFamily="34" charset="0"/>
              </a:rPr>
              <a:t>() that simply returns the description attribute as a string. All of our different types of coffee such as </a:t>
            </a:r>
            <a:r>
              <a:rPr lang="en-US" altLang="en-US" dirty="0" err="1">
                <a:latin typeface="Arial" panose="020B0604020202020204" pitchFamily="34" charset="0"/>
              </a:rPr>
              <a:t>HouseBlend</a:t>
            </a:r>
            <a:r>
              <a:rPr lang="en-US" altLang="en-US" dirty="0">
                <a:latin typeface="Arial" panose="020B0604020202020204" pitchFamily="34" charset="0"/>
              </a:rPr>
              <a:t> or </a:t>
            </a:r>
            <a:r>
              <a:rPr lang="en-US" altLang="en-US" dirty="0" err="1">
                <a:latin typeface="Arial" panose="020B0604020202020204" pitchFamily="34" charset="0"/>
              </a:rPr>
              <a:t>DarkRoast</a:t>
            </a:r>
            <a:r>
              <a:rPr lang="en-US" altLang="en-US" dirty="0">
                <a:latin typeface="Arial" panose="020B0604020202020204" pitchFamily="34" charset="0"/>
              </a:rPr>
              <a:t> are || subclasses of Beverage, and these are our </a:t>
            </a:r>
            <a:r>
              <a:rPr lang="en-US" altLang="en-US" dirty="0" err="1">
                <a:latin typeface="Arial" panose="020B0604020202020204" pitchFamily="34" charset="0"/>
              </a:rPr>
              <a:t>ConcreteComponents</a:t>
            </a:r>
            <a:r>
              <a:rPr lang="en-US" altLang="en-US" dirty="0">
                <a:latin typeface="Arial" panose="020B0604020202020204" pitchFamily="34" charset="0"/>
              </a:rPr>
              <a:t>, and they all have to implement their own version of the cost() method. Now for the cool bit. We have another abstract class || </a:t>
            </a:r>
            <a:r>
              <a:rPr lang="en-US" altLang="en-US" dirty="0" err="1">
                <a:latin typeface="Arial" panose="020B0604020202020204" pitchFamily="34" charset="0"/>
              </a:rPr>
              <a:t>CondimentDecorator</a:t>
            </a:r>
            <a:r>
              <a:rPr lang="en-US" altLang="en-US" dirty="0">
                <a:latin typeface="Arial" panose="020B0604020202020204" pitchFamily="34" charset="0"/>
              </a:rPr>
              <a:t> that also inherits from Beverage, so </a:t>
            </a:r>
            <a:r>
              <a:rPr lang="en-US" altLang="en-US" dirty="0" err="1">
                <a:latin typeface="Arial" panose="020B0604020202020204" pitchFamily="34" charset="0"/>
              </a:rPr>
              <a:t>CondimentDecorator</a:t>
            </a:r>
            <a:r>
              <a:rPr lang="en-US" altLang="en-US" dirty="0">
                <a:latin typeface="Arial" panose="020B0604020202020204" pitchFamily="34" charset="0"/>
              </a:rPr>
              <a:t> is a Beverage. This is the Decorator. Notice that </a:t>
            </a:r>
            <a:r>
              <a:rPr lang="en-US" altLang="en-US" dirty="0" err="1">
                <a:latin typeface="Arial" panose="020B0604020202020204" pitchFamily="34" charset="0"/>
              </a:rPr>
              <a:t>CondimentDecorator</a:t>
            </a:r>
            <a:r>
              <a:rPr lang="en-US" altLang="en-US" dirty="0">
                <a:latin typeface="Arial" panose="020B0604020202020204" pitchFamily="34" charset="0"/>
              </a:rPr>
              <a:t> has a || reference to a Beverage, which is what it is decorating. Not only that, we declare an abstract method </a:t>
            </a:r>
            <a:r>
              <a:rPr lang="en-US" altLang="en-US" dirty="0" err="1">
                <a:latin typeface="Arial" panose="020B0604020202020204" pitchFamily="34" charset="0"/>
              </a:rPr>
              <a:t>getDescription</a:t>
            </a:r>
            <a:r>
              <a:rPr lang="en-US" altLang="en-US" dirty="0">
                <a:latin typeface="Arial" panose="020B0604020202020204" pitchFamily="34" charset="0"/>
              </a:rPr>
              <a:t>() that will be implemented by its subclasses. Finally, all of our condiments such as milk or whipped cream are || separate classes that inherit from Decorator, and these are our </a:t>
            </a:r>
            <a:r>
              <a:rPr lang="en-US" altLang="en-US" dirty="0" err="1">
                <a:latin typeface="Arial" panose="020B0604020202020204" pitchFamily="34" charset="0"/>
              </a:rPr>
              <a:t>ConcreteDecorators</a:t>
            </a:r>
            <a:r>
              <a:rPr lang="en-US" altLang="en-US" dirty="0">
                <a:latin typeface="Arial" panose="020B0604020202020204" pitchFamily="34" charset="0"/>
              </a:rPr>
              <a:t>. They each also have an attribute of type beverage, which refers to what it is wrapping. Each condiment class will implement their own cost() method, which adds their own price to the price of whatever they are wrapping. Furthermore, they will have their own version of </a:t>
            </a:r>
            <a:r>
              <a:rPr lang="en-US" altLang="en-US" dirty="0" err="1">
                <a:latin typeface="Arial" panose="020B0604020202020204" pitchFamily="34" charset="0"/>
              </a:rPr>
              <a:t>getDescription</a:t>
            </a:r>
            <a:r>
              <a:rPr lang="en-US" altLang="en-US" dirty="0">
                <a:latin typeface="Arial" panose="020B0604020202020204" pitchFamily="34" charset="0"/>
              </a:rPr>
              <a:t>() that will return a string containing not only the name of the base coffee but also all the condiments in the coffee. Let’s see how we can code this in C#, shall we?</a:t>
            </a:r>
          </a:p>
          <a:p>
            <a:endParaRPr lang="en-US" altLang="en-US" dirty="0">
              <a:latin typeface="Arial" panose="020B0604020202020204" pitchFamily="34" charset="0"/>
            </a:endParaRPr>
          </a:p>
          <a:p>
            <a:r>
              <a:rPr lang="en-US" altLang="en-US" dirty="0">
                <a:latin typeface="Arial" panose="020B0604020202020204" pitchFamily="34" charset="0"/>
              </a:rPr>
              <a:t>OK, this may be a bit confusing, so let’s take a look at how we would code this in C#.</a:t>
            </a:r>
          </a:p>
        </p:txBody>
      </p:sp>
      <p:sp>
        <p:nvSpPr>
          <p:cNvPr id="27652" name="Slide Number Placeholder 3">
            <a:extLst>
              <a:ext uri="{FF2B5EF4-FFF2-40B4-BE49-F238E27FC236}">
                <a16:creationId xmlns:a16="http://schemas.microsoft.com/office/drawing/2014/main" id="{8D50746E-A2AB-BB8D-DC6C-4E58747010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952B558B-7BE4-4340-B8D1-953E71D8D6F1}" type="slidenum">
              <a:rPr lang="en-GB" altLang="en-US" sz="1000" smtClean="0">
                <a:latin typeface="Arial" panose="020B0604020202020204" pitchFamily="34" charset="0"/>
              </a:rPr>
              <a:pPr/>
              <a:t>14</a:t>
            </a:fld>
            <a:endParaRPr lang="en-GB" altLang="en-US" sz="1000">
              <a:latin typeface="Arial" panose="020B0604020202020204" pitchFamily="34" charset="0"/>
            </a:endParaRPr>
          </a:p>
        </p:txBody>
      </p:sp>
    </p:spTree>
    <p:extLst>
      <p:ext uri="{BB962C8B-B14F-4D97-AF65-F5344CB8AC3E}">
        <p14:creationId xmlns:p14="http://schemas.microsoft.com/office/powerpoint/2010/main" val="442676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79AC6-96B2-002C-D633-279AF0D6A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1D41C-3FA4-7B0E-8428-DFDE7D60D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36418-C008-2A55-5AEE-86034725A99A}"/>
              </a:ext>
            </a:extLst>
          </p:cNvPr>
          <p:cNvSpPr>
            <a:spLocks noGrp="1"/>
          </p:cNvSpPr>
          <p:nvPr>
            <p:ph type="body" idx="1"/>
          </p:nvPr>
        </p:nvSpPr>
        <p:spPr/>
        <p:txBody>
          <a:bodyPr/>
          <a:lstStyle/>
          <a:p>
            <a:r>
              <a:rPr lang="en-US" dirty="0"/>
              <a:t>And here is how we might code this in C#. We start with the abstract class Beverage, which contains a || string attribute description that we initialize to “unknown beverage”. For convenience, we declare this as protected so that all the coffee classes that inherit from Beverage can access this attribute directly. We also have a method || </a:t>
            </a:r>
            <a:r>
              <a:rPr lang="en-US" dirty="0" err="1"/>
              <a:t>getDescription</a:t>
            </a:r>
            <a:r>
              <a:rPr lang="en-US" dirty="0"/>
              <a:t>() that, for this base class, will simply return the description attribute. However, we want our condiment decorators to be able to override this method later, so this method must be declared virtual. Finally, since all Beverages have their own cost, we declare the || cost() method to be abstract and return a double.</a:t>
            </a:r>
          </a:p>
          <a:p>
            <a:endParaRPr lang="en-US" dirty="0"/>
          </a:p>
          <a:p>
            <a:r>
              <a:rPr lang="en-US" dirty="0"/>
              <a:t>Next, we can declare our || decorator abstract class called </a:t>
            </a:r>
            <a:r>
              <a:rPr lang="en-US" dirty="0" err="1"/>
              <a:t>CondimentDecorator</a:t>
            </a:r>
            <a:r>
              <a:rPr lang="en-US" dirty="0"/>
              <a:t>. Following the decorator pattern, this class must || also inherit from Beverage. However, it will not use the default </a:t>
            </a:r>
            <a:r>
              <a:rPr lang="en-US" dirty="0" err="1"/>
              <a:t>getDescription</a:t>
            </a:r>
            <a:r>
              <a:rPr lang="en-US" dirty="0"/>
              <a:t>() method of the Beverage base class because it also needs to tack on the description of the condiment, so we tell C# that our decorators will || override the </a:t>
            </a:r>
            <a:r>
              <a:rPr lang="en-US" dirty="0" err="1"/>
              <a:t>getDescription</a:t>
            </a:r>
            <a:r>
              <a:rPr lang="en-US" dirty="0"/>
              <a:t>() method with their own versions.</a:t>
            </a:r>
          </a:p>
        </p:txBody>
      </p:sp>
      <p:sp>
        <p:nvSpPr>
          <p:cNvPr id="4" name="Slide Number Placeholder 3">
            <a:extLst>
              <a:ext uri="{FF2B5EF4-FFF2-40B4-BE49-F238E27FC236}">
                <a16:creationId xmlns:a16="http://schemas.microsoft.com/office/drawing/2014/main" id="{1ECBC3E9-5564-B38F-69AB-16B856A25BDD}"/>
              </a:ext>
            </a:extLst>
          </p:cNvPr>
          <p:cNvSpPr>
            <a:spLocks noGrp="1"/>
          </p:cNvSpPr>
          <p:nvPr>
            <p:ph type="sldNum" sz="quarter" idx="10"/>
          </p:nvPr>
        </p:nvSpPr>
        <p:spPr/>
        <p:txBody>
          <a:bodyPr/>
          <a:lstStyle/>
          <a:p>
            <a:pPr>
              <a:defRPr/>
            </a:pPr>
            <a:fld id="{85BE48BE-2610-4179-8375-2EFA24D7155E}" type="slidenum">
              <a:rPr lang="en-GB" smtClean="0"/>
              <a:pPr>
                <a:defRPr/>
              </a:pPr>
              <a:t>15</a:t>
            </a:fld>
            <a:endParaRPr lang="en-GB"/>
          </a:p>
        </p:txBody>
      </p:sp>
    </p:spTree>
    <p:extLst>
      <p:ext uri="{BB962C8B-B14F-4D97-AF65-F5344CB8AC3E}">
        <p14:creationId xmlns:p14="http://schemas.microsoft.com/office/powerpoint/2010/main" val="1870847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implement the base coffees, which are our </a:t>
            </a:r>
            <a:r>
              <a:rPr lang="en-US" dirty="0" err="1"/>
              <a:t>ConcreteComponents</a:t>
            </a:r>
            <a:r>
              <a:rPr lang="en-US" dirty="0"/>
              <a:t>. This is our </a:t>
            </a:r>
            <a:r>
              <a:rPr lang="en-US" dirty="0" err="1"/>
              <a:t>HouseBlend</a:t>
            </a:r>
            <a:r>
              <a:rPr lang="en-US" dirty="0"/>
              <a:t> class, which || inherits from Beverage. The code is pretty straightforward. In the constructor, we || initialize the description attribute with the name of the coffee, which is House Blend. We also implement the cost() function to return the cost of the coffee, so assuming House Blend costs $4.50, that’s || what we return. We can do the same thing for all the other coffees. || This would be how we implement our </a:t>
            </a:r>
            <a:r>
              <a:rPr lang="en-US" dirty="0" err="1"/>
              <a:t>DarkRoast</a:t>
            </a:r>
            <a:r>
              <a:rPr lang="en-US" dirty="0"/>
              <a:t> class, which is the same as </a:t>
            </a:r>
            <a:r>
              <a:rPr lang="en-US" dirty="0" err="1"/>
              <a:t>HouseBlend</a:t>
            </a:r>
            <a:r>
              <a:rPr lang="en-US" dirty="0"/>
              <a:t> except for the || description and cost values. In this case, Dark Roast costs $4.00, so that’s what its cost() method returns.</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16</a:t>
            </a:fld>
            <a:endParaRPr lang="en-GB"/>
          </a:p>
        </p:txBody>
      </p:sp>
    </p:spTree>
    <p:extLst>
      <p:ext uri="{BB962C8B-B14F-4D97-AF65-F5344CB8AC3E}">
        <p14:creationId xmlns:p14="http://schemas.microsoft.com/office/powerpoint/2010/main" val="3101917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here is the code for one of our </a:t>
            </a:r>
            <a:r>
              <a:rPr lang="en-US" dirty="0" err="1"/>
              <a:t>ConcreteDecorators</a:t>
            </a:r>
            <a:r>
              <a:rPr lang="en-US" dirty="0"/>
              <a:t>, in this case, Mocha. As a </a:t>
            </a:r>
            <a:r>
              <a:rPr lang="en-US" dirty="0" err="1"/>
              <a:t>ConcreteDecorator</a:t>
            </a:r>
            <a:r>
              <a:rPr lang="en-US" dirty="0"/>
              <a:t>, it must be a || subclass of our decorator class, so it inherits from </a:t>
            </a:r>
            <a:r>
              <a:rPr lang="en-US" dirty="0" err="1"/>
              <a:t>CondimentDecorator</a:t>
            </a:r>
            <a:r>
              <a:rPr lang="en-US" dirty="0"/>
              <a:t>. We see that it has a || reference to a Beverage object – this is what it is decorating, and we || initialize this in the constructor. Now, let’s see how we can add functionality to our beverages using these decorators. For our </a:t>
            </a:r>
            <a:r>
              <a:rPr lang="en-US" dirty="0" err="1"/>
              <a:t>getDescription</a:t>
            </a:r>
            <a:r>
              <a:rPr lang="en-US" dirty="0"/>
              <a:t>() method, we want to tack on the name of the condiment to the name of the coffee, so we can override the </a:t>
            </a:r>
            <a:r>
              <a:rPr lang="en-US" dirty="0" err="1"/>
              <a:t>getDescription</a:t>
            </a:r>
            <a:r>
              <a:rPr lang="en-US" dirty="0"/>
              <a:t>() method to return the || description of the beverage, but also add a comma followed by “Mocha” at the end. As for the cost, we use a similar trick || adding the cost of the beverage to the cost of mocha, which in this case is 80 cents. That’s it – it’s all quite simple and step by step.</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17</a:t>
            </a:fld>
            <a:endParaRPr lang="en-GB"/>
          </a:p>
        </p:txBody>
      </p:sp>
    </p:spTree>
    <p:extLst>
      <p:ext uri="{BB962C8B-B14F-4D97-AF65-F5344CB8AC3E}">
        <p14:creationId xmlns:p14="http://schemas.microsoft.com/office/powerpoint/2010/main" val="2368509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 we use this system to make drinks? Let’s start with a || basic drink of just a plain House Blend. We do our usual trick of creating a || Beverage object called drink1, but assigning a new </a:t>
            </a:r>
            <a:r>
              <a:rPr lang="en-US" dirty="0" err="1"/>
              <a:t>HouseBlend</a:t>
            </a:r>
            <a:r>
              <a:rPr lang="en-US" dirty="0"/>
              <a:t> object to it and relying on polymorphism. So when we print out the description and cost of drink1, it will show || House blend followed by its price of $4.50.</a:t>
            </a:r>
          </a:p>
          <a:p>
            <a:endParaRPr lang="en-US" baseline="0" dirty="0"/>
          </a:p>
          <a:p>
            <a:r>
              <a:rPr lang="en-US" baseline="0" dirty="0"/>
              <a:t>How about a more complicated drink, like a dark roast with double mocha and whipped cream on top? That can be created with || this code. We start with a || Beverage drink2 that is initialized with a new </a:t>
            </a:r>
            <a:r>
              <a:rPr lang="en-US" baseline="0" dirty="0" err="1"/>
              <a:t>DarkRoast</a:t>
            </a:r>
            <a:r>
              <a:rPr lang="en-US" baseline="0" dirty="0"/>
              <a:t> object. Now we start decorating it with condiments. To add one Mocha condiment, we overwrite the drink2 variable with a || new Mocha object and put drink2 into its constructor, so now drink2 becomes a </a:t>
            </a:r>
            <a:r>
              <a:rPr lang="en-US" baseline="0" dirty="0" err="1"/>
              <a:t>DarkRoast</a:t>
            </a:r>
            <a:r>
              <a:rPr lang="en-US" baseline="0" dirty="0"/>
              <a:t> object decorated with a Mocha, and since Mocha is also a Beverage, we can just treat drink2 as any other Beverage. If we want to add more condiments, we just repeat the process. In this case, we add another || dash of mocha followed by whipped cream. Finally, we can print out the description and cost of the resulting drink, and we should get || this output. The description will start with the description string of the base coffee, which is “Dark Roast”, and then add a comma followed by the condiment name for each decorator, so “mocha, mocha, whipped cream”. As for the cost, calling the cost() function will go through the chain of condiments all the way down to the base coffee class, get the cost, and add the cost of each condiment as it comes back up the chain to return the total cost. It’s all very neat and tidy.</a:t>
            </a:r>
          </a:p>
          <a:p>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18</a:t>
            </a:fld>
            <a:endParaRPr lang="en-GB"/>
          </a:p>
        </p:txBody>
      </p:sp>
    </p:spTree>
    <p:extLst>
      <p:ext uri="{BB962C8B-B14F-4D97-AF65-F5344CB8AC3E}">
        <p14:creationId xmlns:p14="http://schemas.microsoft.com/office/powerpoint/2010/main" val="3716949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Decorator design pattern. What have we achieved? The main benefit of the decorator pattern is the ability for us to || add new responsibilities to objects at run-time. The user can add all kinds of decorators to a component object and the decorator pattern will tack on new functionalities on the fly. We can’t do this if we only use subclassing since subclassing is fixed at compile time. And from a design standpoint, we are || avoiding having to define complicated classes with lots of functionalities high up in our inheritance hierarchy up front. Instead, we can add functionality piecemeal, as needed. It’s like you are only paying for what you need to use at that moment rather than having to create complex classes with lots of functionality that you may not need.</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19</a:t>
            </a:fld>
            <a:endParaRPr lang="en-GB"/>
          </a:p>
        </p:txBody>
      </p:sp>
    </p:spTree>
    <p:extLst>
      <p:ext uri="{BB962C8B-B14F-4D97-AF65-F5344CB8AC3E}">
        <p14:creationId xmlns:p14="http://schemas.microsoft.com/office/powerpoint/2010/main" val="219061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this chain of coffee shops called </a:t>
            </a:r>
            <a:r>
              <a:rPr lang="en-US" dirty="0" err="1"/>
              <a:t>Starbuzz</a:t>
            </a:r>
            <a:r>
              <a:rPr lang="en-US" dirty="0"/>
              <a:t> that sells snazzy coffee that appeals to hipsters. It’s not like the kopitiam kopi o </a:t>
            </a:r>
            <a:r>
              <a:rPr lang="en-US" dirty="0" err="1"/>
              <a:t>kosong</a:t>
            </a:r>
            <a:r>
              <a:rPr lang="en-US" dirty="0"/>
              <a:t> type, but more like the fancy double skinny cappuccino with nutmeg and extra foam, you know what I mean. We are designing a system that handles coffee orders for </a:t>
            </a:r>
            <a:r>
              <a:rPr lang="en-US" dirty="0" err="1"/>
              <a:t>Starbuzz</a:t>
            </a:r>
            <a:r>
              <a:rPr lang="en-US" dirty="0"/>
              <a:t>.</a:t>
            </a:r>
          </a:p>
          <a:p>
            <a:endParaRPr lang="en-US" baseline="0" dirty="0"/>
          </a:p>
          <a:p>
            <a:r>
              <a:rPr lang="en-US" baseline="0" dirty="0"/>
              <a:t>|| Here is the initial class diagram for the system. We have an abstract class called || Beverage that contains a description string, and the </a:t>
            </a:r>
            <a:r>
              <a:rPr lang="en-US" baseline="0" dirty="0" err="1"/>
              <a:t>getDescription</a:t>
            </a:r>
            <a:r>
              <a:rPr lang="en-US" baseline="0" dirty="0"/>
              <a:t>() method returns that string. The Beverage class has an abstract method cost(), so all of its subclasses must implement its own version of cost(). In this current diagram, we have 4 different types of Beverages, namely </a:t>
            </a:r>
            <a:r>
              <a:rPr lang="en-US" baseline="0" dirty="0" err="1"/>
              <a:t>HouseBlend</a:t>
            </a:r>
            <a:r>
              <a:rPr lang="en-US" baseline="0" dirty="0"/>
              <a:t>, </a:t>
            </a:r>
            <a:r>
              <a:rPr lang="en-US" baseline="0" dirty="0" err="1"/>
              <a:t>DarkRoast</a:t>
            </a:r>
            <a:r>
              <a:rPr lang="en-US" baseline="0" dirty="0"/>
              <a:t>, Decaf and Espresso. The cost() method for each of these classes will return the cost of that coffee, so maybe </a:t>
            </a:r>
            <a:r>
              <a:rPr lang="en-US" baseline="0" dirty="0" err="1"/>
              <a:t>HouseBlend</a:t>
            </a:r>
            <a:r>
              <a:rPr lang="en-US" baseline="0" dirty="0"/>
              <a:t> returns $4.50 while </a:t>
            </a:r>
            <a:r>
              <a:rPr lang="en-US" baseline="0" dirty="0" err="1"/>
              <a:t>DarkRoast</a:t>
            </a:r>
            <a:r>
              <a:rPr lang="en-US" baseline="0" dirty="0"/>
              <a:t> returns $4.00. This system design is quite reasonable, and leaves open the possibility of adding new beverages such as other coffees or even tea.</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402259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Decorator pattern is cool, it is not all good news. There are a few downsides and issues to consider. Firstly, note that even though decorators || inherit from components, they are not identical. Once a </a:t>
            </a:r>
            <a:r>
              <a:rPr lang="en-US" dirty="0" err="1"/>
              <a:t>DarkRoast</a:t>
            </a:r>
            <a:r>
              <a:rPr lang="en-US" dirty="0"/>
              <a:t> object is decorated with a Mocha object, we know that it is still a Beverage object, but the fact that it is also a </a:t>
            </a:r>
            <a:r>
              <a:rPr lang="en-US" dirty="0" err="1"/>
              <a:t>DarkRoast</a:t>
            </a:r>
            <a:r>
              <a:rPr lang="en-US" dirty="0"/>
              <a:t> object is obscured by the Mocha decoration. When you are using the decorator pattern, you should not write code that relies on a specific concrete component class to work.</a:t>
            </a:r>
          </a:p>
          <a:p>
            <a:endParaRPr lang="en-US" dirty="0"/>
          </a:p>
          <a:p>
            <a:r>
              <a:rPr lang="en-US" dirty="0"/>
              <a:t>A second issue is that if you are not aware of the decorator pattern, the fact that everything is decomposed into || lots of little objects may leave you scratching your head as to what is going on. The decorator pattern relies on delegation to make recursive method calls down the chain of decorators, which is unlikely to be immediately apparent to those who don’t know the pattern. I mean, now </a:t>
            </a:r>
            <a:r>
              <a:rPr lang="en-US" i="1" dirty="0"/>
              <a:t>you</a:t>
            </a:r>
            <a:r>
              <a:rPr lang="en-US" dirty="0"/>
              <a:t> know how this works, but other muggles who have not learned this stuff may be very confused.</a:t>
            </a:r>
          </a:p>
          <a:p>
            <a:endParaRPr lang="en-US" dirty="0"/>
          </a:p>
          <a:p>
            <a:r>
              <a:rPr lang="en-US" dirty="0"/>
              <a:t>Finally, the use of the decorator pattern requires us to || use a lot of “new” statements to create objects. Does this seem troublesome or clumsy to you? Well, no worries, there are other design patterns that can help to mitigate this situation, and we will look at one of them next week. Stay tuned!</a:t>
            </a:r>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20</a:t>
            </a:fld>
            <a:endParaRPr lang="en-GB"/>
          </a:p>
        </p:txBody>
      </p:sp>
    </p:spTree>
    <p:extLst>
      <p:ext uri="{BB962C8B-B14F-4D97-AF65-F5344CB8AC3E}">
        <p14:creationId xmlns:p14="http://schemas.microsoft.com/office/powerpoint/2010/main" val="3226456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 was the Decorator design pattern, which allows us to add new responsibilities to objects during run-time. We also touched on the open-closed design principle, which is the philosophy that classes should be open for extension but closed for modification.</a:t>
            </a:r>
          </a:p>
          <a:p>
            <a:endParaRPr lang="en-US" altLang="en-US" dirty="0">
              <a:latin typeface="Arial" panose="020B0604020202020204" pitchFamily="34" charset="0"/>
            </a:endParaRPr>
          </a:p>
          <a:p>
            <a:r>
              <a:rPr lang="en-US" altLang="en-US" dirty="0">
                <a:latin typeface="Arial" panose="020B0604020202020204" pitchFamily="34" charset="0"/>
              </a:rPr>
              <a:t>Incidentally, do you know how the hipster burnt his tongue? It’s because he drank his coffee before it was cool. </a:t>
            </a:r>
            <a:r>
              <a:rPr lang="en-US" altLang="en-US" dirty="0" err="1">
                <a:latin typeface="Arial" panose="020B0604020202020204" pitchFamily="34" charset="0"/>
              </a:rPr>
              <a:t>Byee</a:t>
            </a:r>
            <a:r>
              <a:rPr lang="en-US" altLang="en-US" dirty="0">
                <a:latin typeface="Arial" panose="020B0604020202020204" pitchFamily="34" charset="0"/>
              </a:rPr>
              <a:t>!</a:t>
            </a: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21</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part of the fun of drinking coffee is all of the customization options. For example, we could add things like steamed milk, whipped cream, mocha or cinnamon so that it looks better on Instagram. </a:t>
            </a:r>
            <a:r>
              <a:rPr lang="en-US" dirty="0" err="1"/>
              <a:t>Starbuzz</a:t>
            </a:r>
            <a:r>
              <a:rPr lang="en-US" dirty="0"/>
              <a:t> calls these condiments, and each condiment adds a bit to the cost of the coffee. They definitely plan to add more condiments in the future, so the system design should be able to gracefully handle new condiments. So, how should we implement this?</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3</a:t>
            </a:fld>
            <a:endParaRPr lang="en-GB"/>
          </a:p>
        </p:txBody>
      </p:sp>
    </p:spTree>
    <p:extLst>
      <p:ext uri="{BB962C8B-B14F-4D97-AF65-F5344CB8AC3E}">
        <p14:creationId xmlns:p14="http://schemas.microsoft.com/office/powerpoint/2010/main" val="22194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do this is to use member attributes to keep track of all the condiments, like this. Suppose we currently have 4 different condiments, we could add || 4 Boolean member attributes into the Beverage class that keeps track of whether the beverage has that condiment. The || cost() method in Beverage can calculate the total cost of all the condiments, although it will then no longer be an abstract method. We can then cleverly have each || cost() method of the subclasses take the base cost, add the cost of the coffee and return the result. This doesn’t look too bad and will work in the short term, but there are some issues to this design.</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4</a:t>
            </a:fld>
            <a:endParaRPr lang="en-GB"/>
          </a:p>
        </p:txBody>
      </p:sp>
    </p:spTree>
    <p:extLst>
      <p:ext uri="{BB962C8B-B14F-4D97-AF65-F5344CB8AC3E}">
        <p14:creationId xmlns:p14="http://schemas.microsoft.com/office/powerpoint/2010/main" val="87783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potential problems. Notice that the total cost of the condiments is calculated in the Beverage class, which means that || if the price for a condiment changes, we have to change the code inside the Beverage class. This should be a red flag since we don’t want Beverage to have to change when a condiment changes, as that is a sign of poor class cohesion. Similarly, || adding a new condiment will also require us to recode the cost() method in Beverage. Assuming condiments change but the Beverage class should stay the same, then our principle of encapsulating what changes tells us that we should probably separate condiments from the Beverage class.</a:t>
            </a:r>
          </a:p>
          <a:p>
            <a:endParaRPr lang="en-US" dirty="0"/>
          </a:p>
          <a:p>
            <a:r>
              <a:rPr lang="en-US" dirty="0"/>
              <a:t>Having condiment information in the Beverage class may potentially introduce || poor specialization cohesion in the future, because not all condiments are applicable for all beverages. For example, if we add a new Tea subclass, it will inherit everything from the Beverage class. I don’t know about you, but I’m not likely to want whipped cream in my tea. Finally, this design using Boolean attributes can’t handle if someone wants || more than one instance of a condiment, such as a coffee with double mocha. Sure, we can resolve this by using an integer instead, but that solution is a little awkward. So, can we do better?</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5</a:t>
            </a:fld>
            <a:endParaRPr lang="en-GB"/>
          </a:p>
        </p:txBody>
      </p:sp>
    </p:spTree>
    <p:extLst>
      <p:ext uri="{BB962C8B-B14F-4D97-AF65-F5344CB8AC3E}">
        <p14:creationId xmlns:p14="http://schemas.microsoft.com/office/powerpoint/2010/main" val="19841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0C4CBE9E-CE78-487A-93D6-4E00CB522339}"/>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1E8E24C9-81C6-4A4F-9031-9528F1E97E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It’s time for another OO design principle! This principle is called the || “Open-Closed” Principle, which says that classes should be open for extension, but closed for modification. What does this mean? Well, we want to be able to || extend our code easily, especially for things that we know will frequently change, such as new condiment or beverage types. However, when we do extend our code, we want to make sure that we minimize the necessity of modify existing code.</a:t>
            </a:r>
          </a:p>
          <a:p>
            <a:endParaRPr lang="en-US" altLang="en-US" dirty="0">
              <a:latin typeface="Arial" panose="020B0604020202020204" pitchFamily="34" charset="0"/>
            </a:endParaRPr>
          </a:p>
          <a:p>
            <a:r>
              <a:rPr lang="en-US" altLang="en-US" dirty="0">
                <a:latin typeface="Arial" panose="020B0604020202020204" pitchFamily="34" charset="0"/>
              </a:rPr>
              <a:t>OK, that sounds good, but how do we achieve this? Unfortunately, there isn’t a magic formula for this, but it should come about when we apply sound OO design principles such as || encapsulating what changes and </a:t>
            </a:r>
            <a:r>
              <a:rPr lang="en-US" altLang="en-US" dirty="0" err="1">
                <a:latin typeface="Arial" panose="020B0604020202020204" pitchFamily="34" charset="0"/>
              </a:rPr>
              <a:t>favouring</a:t>
            </a:r>
            <a:r>
              <a:rPr lang="en-US" altLang="en-US" dirty="0">
                <a:latin typeface="Arial" panose="020B0604020202020204" pitchFamily="34" charset="0"/>
              </a:rPr>
              <a:t> composition over inheritance. In fact, we have been applying the open-closed principle all this time. For example, the observer pattern allowed us to extend our system by adding new observers and subjects without having to modify existing objects. For the </a:t>
            </a:r>
            <a:r>
              <a:rPr lang="en-US" altLang="en-US" dirty="0" err="1">
                <a:latin typeface="Arial" panose="020B0604020202020204" pitchFamily="34" charset="0"/>
              </a:rPr>
              <a:t>Starbuzz</a:t>
            </a:r>
            <a:r>
              <a:rPr lang="en-US" altLang="en-US" dirty="0">
                <a:latin typeface="Arial" panose="020B0604020202020204" pitchFamily="34" charset="0"/>
              </a:rPr>
              <a:t> problem, there is a design pattern that fits our needs and adheres to the open-closed principle.</a:t>
            </a:r>
          </a:p>
          <a:p>
            <a:endParaRPr lang="en-US" altLang="en-US" dirty="0">
              <a:latin typeface="Arial" panose="020B0604020202020204" pitchFamily="34" charset="0"/>
            </a:endParaRPr>
          </a:p>
        </p:txBody>
      </p:sp>
      <p:sp>
        <p:nvSpPr>
          <p:cNvPr id="40964" name="Slide Number Placeholder 3">
            <a:extLst>
              <a:ext uri="{FF2B5EF4-FFF2-40B4-BE49-F238E27FC236}">
                <a16:creationId xmlns:a16="http://schemas.microsoft.com/office/drawing/2014/main" id="{739383EF-6946-421C-B536-E627628650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53DAC46-EDB5-4AD6-9B17-F9CC9EB0DB6B}" type="slidenum">
              <a:rPr lang="en-GB" altLang="en-US" sz="1000" smtClean="0">
                <a:latin typeface="Arial" panose="020B0604020202020204" pitchFamily="34" charset="0"/>
              </a:rPr>
              <a:pPr/>
              <a:t>6</a:t>
            </a:fld>
            <a:endParaRPr lang="en-GB" altLang="en-US" sz="10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we can apply is called the Decorator design pattern. Let me give you an intuition of how the Decorator pattern works. || Suppose a customer at </a:t>
            </a:r>
            <a:r>
              <a:rPr lang="en-US" dirty="0" err="1"/>
              <a:t>Starbuzz</a:t>
            </a:r>
            <a:r>
              <a:rPr lang="en-US" dirty="0"/>
              <a:t> orders a Dark Roast coffee with mocha and whipped cream. If we are using the decorator pattern, we would || first create a </a:t>
            </a:r>
            <a:r>
              <a:rPr lang="en-US" dirty="0" err="1"/>
              <a:t>DarkRoast</a:t>
            </a:r>
            <a:r>
              <a:rPr lang="en-US" dirty="0"/>
              <a:t> object as usual. Each of the condiments will be represented by a separate class, so we would have the Mocha and Whipped classes to represent the mocha and whipped cream condiments. So we can now || decorate the </a:t>
            </a:r>
            <a:r>
              <a:rPr lang="en-US" dirty="0" err="1"/>
              <a:t>DarkRoast</a:t>
            </a:r>
            <a:r>
              <a:rPr lang="en-US" dirty="0"/>
              <a:t> object with a Mocha object, and then decorate the resulting objects with a Whipped object. After that, we will || call the cost() method of the resulting object, which will calculate the final cost of the coffee by recursively calling the cost() methods of all the involved objects. So, what do we mean by || decorate? Let me try to explain with an illustration.</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217553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an object representing a Dark Roast coffee with mocha and whipped cream using the decorator pattern, we first create a || </a:t>
            </a:r>
            <a:r>
              <a:rPr lang="en-US" dirty="0" err="1"/>
              <a:t>DarkRoast</a:t>
            </a:r>
            <a:r>
              <a:rPr lang="en-US" dirty="0"/>
              <a:t> object. Since </a:t>
            </a:r>
            <a:r>
              <a:rPr lang="en-US" dirty="0" err="1"/>
              <a:t>DarkRoast</a:t>
            </a:r>
            <a:r>
              <a:rPr lang="en-US" dirty="0"/>
              <a:t> is a type of Beverage and all Beverages have a cost() method, so </a:t>
            </a:r>
            <a:r>
              <a:rPr lang="en-US" dirty="0" err="1"/>
              <a:t>DarkRoast</a:t>
            </a:r>
            <a:r>
              <a:rPr lang="en-US" dirty="0"/>
              <a:t> will implement its own cost() method. Next, we add || mocha to the Dark Roast by creating a Mocha object and essentially wrapping the </a:t>
            </a:r>
            <a:r>
              <a:rPr lang="en-US" dirty="0" err="1"/>
              <a:t>DarkRoast</a:t>
            </a:r>
            <a:r>
              <a:rPr lang="en-US" dirty="0"/>
              <a:t> object in it, and we call this decorating. Importantly, the Mocha object is also a subclass of Beverage, so the Mocha object with the </a:t>
            </a:r>
            <a:r>
              <a:rPr lang="en-US" dirty="0" err="1"/>
              <a:t>DarkRoast</a:t>
            </a:r>
            <a:r>
              <a:rPr lang="en-US" dirty="0"/>
              <a:t> in it also has a cost() method. Similarly, we add || whipped cream by decorating the Mocha object with a Whipped object, so the Whipped contains the Mocha which contains the </a:t>
            </a:r>
            <a:r>
              <a:rPr lang="en-US" dirty="0" err="1"/>
              <a:t>DarkRoast</a:t>
            </a:r>
            <a:r>
              <a:rPr lang="en-US" dirty="0"/>
              <a:t>.</a:t>
            </a:r>
          </a:p>
          <a:p>
            <a:endParaRPr lang="en-US" dirty="0"/>
          </a:p>
          <a:p>
            <a:r>
              <a:rPr lang="en-US" dirty="0"/>
              <a:t>Now, how do we calculate the cost of the </a:t>
            </a:r>
            <a:r>
              <a:rPr lang="en-US" dirty="0" err="1"/>
              <a:t>DarkRoast</a:t>
            </a:r>
            <a:r>
              <a:rPr lang="en-US" dirty="0"/>
              <a:t> coffee with mocha and whipped cream? All we need to do is || call the cost() method of the Whipped object. This method will call the || cost() method of the Mocha object it is decorating to find out its cost. When that happens, the Mocha object will || likewise call the cost() method of the </a:t>
            </a:r>
            <a:r>
              <a:rPr lang="en-US" dirty="0" err="1"/>
              <a:t>DarkRoast</a:t>
            </a:r>
            <a:r>
              <a:rPr lang="en-US" dirty="0"/>
              <a:t> object it is decorating. Since the </a:t>
            </a:r>
            <a:r>
              <a:rPr lang="en-US" dirty="0" err="1"/>
              <a:t>DarkRoast</a:t>
            </a:r>
            <a:r>
              <a:rPr lang="en-US" dirty="0"/>
              <a:t> object is a coffee and not a condiment, its cost() method will simply || return the cost of </a:t>
            </a:r>
            <a:r>
              <a:rPr lang="en-US" dirty="0" err="1"/>
              <a:t>DarkRoast</a:t>
            </a:r>
            <a:r>
              <a:rPr lang="en-US" dirty="0"/>
              <a:t> coffee, which is $4.00. The Mocha object gets this value, adds to it the cost of mocha which is 80 cents, and || returns the total of $4.80. Finally, the Whipped object receives this value, adds its own whipped cream cost of 50 cents, and || returns the total of $5.30. Not too bad for a yummy dark roast coffee with mocha and whipped cream, right?</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515262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the overall concept of the decorator pattern. Here are a few things to pay attention to. Note that decorators have || the same supertype as the objects they decorate. In our example, condiments are subclasses of beverages. This is so that a decorated object is the same type as the original object and can be used in the same way, so coffees with condiments can be treated the same way as plain coffees. The purpose of adding a decorator is to || add new </a:t>
            </a:r>
            <a:r>
              <a:rPr lang="en-US" dirty="0" err="1"/>
              <a:t>behaviour</a:t>
            </a:r>
            <a:r>
              <a:rPr lang="en-US" dirty="0"/>
              <a:t> to the object it decorates that is in addition to the object’s original </a:t>
            </a:r>
            <a:r>
              <a:rPr lang="en-US" dirty="0" err="1"/>
              <a:t>behaviour</a:t>
            </a:r>
            <a:r>
              <a:rPr lang="en-US" dirty="0"/>
              <a:t>. In our example, condiments add to the cost of the base coffee. The decorator pattern allows you to || use multiple decorators to wrap a single object, so you can add multiple new </a:t>
            </a:r>
            <a:r>
              <a:rPr lang="en-US" dirty="0" err="1"/>
              <a:t>behaviours</a:t>
            </a:r>
            <a:r>
              <a:rPr lang="en-US" dirty="0"/>
              <a:t> to one object. Finally, decorators || can be added at runtime, which adds significant flexibility.</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269032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B894B15D-BDE8-CA52-E327-777AE655967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BFD6EA10-E530-2572-6526-6BC0ECD6AD4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D7495B5E-83DE-817F-9E8C-A6E50E9C3C4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A8EA9707-EA1C-7BBB-79B7-CA5288FEC14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8AC496C3-A68E-A368-CF33-C7EF3407415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D0C96CE8-AADC-B4F4-61F0-884EC4509660}"/>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DA1CF1B4-45D3-28FC-08AA-E3CBE5C16CD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B64A0C85-7104-4334-D773-6F777276DCD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34B99BFC-7244-85DC-1FD2-B8092DB37E5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9467ED9A-EF1A-E040-62C5-A86AC7D53B5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5.1</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ts val="0"/>
              </a:spcBef>
              <a:defRPr/>
            </a:pPr>
            <a:r>
              <a:rPr lang="en-US" sz="1200" dirty="0">
                <a:latin typeface="Arial Narrow" panose="020B0606020202030204" pitchFamily="34" charset="0"/>
              </a:rPr>
              <a:t>Diploma in IT </a:t>
            </a:r>
          </a:p>
          <a:p>
            <a:pPr lvl="1">
              <a:spcBef>
                <a:spcPts val="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update:04/10/2024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p:transition spd="slow">
    <p:push dir="u"/>
  </p:transition>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7.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1.m4a"/><Relationship Id="rId7" Type="http://schemas.openxmlformats.org/officeDocument/2006/relationships/image" Target="../media/image10.wmf"/><Relationship Id="rId2" Type="http://schemas.microsoft.com/office/2007/relationships/media" Target="../media/media21.m4a"/><Relationship Id="rId1" Type="http://schemas.openxmlformats.org/officeDocument/2006/relationships/tags" Target="../tags/tag18.xml"/><Relationship Id="rId6" Type="http://schemas.openxmlformats.org/officeDocument/2006/relationships/oleObject" Target="../embeddings/oleObject1.bin"/><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Decorator Design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228600" y="5410200"/>
            <a:ext cx="1371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5.1</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a:extLst>
              <a:ext uri="{FF2B5EF4-FFF2-40B4-BE49-F238E27FC236}">
                <a16:creationId xmlns:a16="http://schemas.microsoft.com/office/drawing/2014/main" id="{4E0A78CD-6920-0ECE-ED5E-F4551607DB1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p:transition spd="slow" advTm="1448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dirty="0"/>
              <a:t>The Decorator Pattern</a:t>
            </a:r>
            <a:endParaRPr lang="en-GB" sz="3600" dirty="0">
              <a:solidFill>
                <a:srgbClr val="0033CC"/>
              </a:solidFill>
              <a:effectLst>
                <a:outerShdw blurRad="38100" dist="38100" dir="2700000" algn="tl">
                  <a:srgbClr val="C0C0C0"/>
                </a:outerShdw>
              </a:effectLst>
            </a:endParaRPr>
          </a:p>
        </p:txBody>
      </p:sp>
      <p:pic>
        <p:nvPicPr>
          <p:cNvPr id="4" name="Audio 3">
            <a:hlinkClick r:id="" action="ppaction://media"/>
            <a:extLst>
              <a:ext uri="{FF2B5EF4-FFF2-40B4-BE49-F238E27FC236}">
                <a16:creationId xmlns:a16="http://schemas.microsoft.com/office/drawing/2014/main" id="{4D093C8B-8D9E-2000-FD7E-8274AA0B7D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p:transition spd="slow" advTm="1007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Definition</a:t>
            </a:r>
            <a:endParaRPr lang="en-SG"/>
          </a:p>
        </p:txBody>
      </p:sp>
      <p:sp>
        <p:nvSpPr>
          <p:cNvPr id="22531" name="Content Placeholder 2"/>
          <p:cNvSpPr>
            <a:spLocks noGrp="1"/>
          </p:cNvSpPr>
          <p:nvPr>
            <p:ph idx="1"/>
          </p:nvPr>
        </p:nvSpPr>
        <p:spPr/>
        <p:txBody>
          <a:bodyPr/>
          <a:lstStyle/>
          <a:p>
            <a:r>
              <a:rPr lang="en-US" altLang="en-US" dirty="0"/>
              <a:t>The Decorator Pattern:</a:t>
            </a:r>
          </a:p>
          <a:p>
            <a:pPr lvl="1"/>
            <a:r>
              <a:rPr lang="en-US" altLang="en-US" dirty="0"/>
              <a:t>Attaches additional responsibilities to an object dynamically.</a:t>
            </a:r>
          </a:p>
          <a:p>
            <a:pPr lvl="1"/>
            <a:r>
              <a:rPr lang="en-US" altLang="en-US" dirty="0"/>
              <a:t>Decorators provide a flexible alternative to subclassing for extending functionality.</a:t>
            </a:r>
          </a:p>
          <a:p>
            <a:pPr>
              <a:buFont typeface="Wingdings" panose="05000000000000000000" pitchFamily="2" charset="2"/>
              <a:buNone/>
            </a:pPr>
            <a:endParaRPr lang="en-US" altLang="en-US" dirty="0"/>
          </a:p>
          <a:p>
            <a:r>
              <a:rPr lang="en-US" altLang="en-US" dirty="0"/>
              <a:t>Also known as</a:t>
            </a:r>
          </a:p>
          <a:p>
            <a:pPr lvl="1"/>
            <a:r>
              <a:rPr lang="en-US" altLang="en-US" dirty="0"/>
              <a:t>Wrapper</a:t>
            </a:r>
            <a:endParaRPr lang="en-SG" altLang="en-US" dirty="0"/>
          </a:p>
        </p:txBody>
      </p:sp>
      <p:pic>
        <p:nvPicPr>
          <p:cNvPr id="18" name="Audio 17">
            <a:hlinkClick r:id="" action="ppaction://media"/>
            <a:extLst>
              <a:ext uri="{FF2B5EF4-FFF2-40B4-BE49-F238E27FC236}">
                <a16:creationId xmlns:a16="http://schemas.microsoft.com/office/drawing/2014/main" id="{36C03D17-6E4A-36E0-4AD9-8F29461B2AC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C3B2FE49-D50E-BE00-204E-D3D3BCF77FBE}"/>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11</a:t>
            </a:fld>
            <a:endParaRPr kumimoji="0" lang="en-US" altLang="en-US" sz="1200" b="0" dirty="0"/>
          </a:p>
        </p:txBody>
      </p:sp>
    </p:spTree>
    <p:custDataLst>
      <p:tags r:id="rId1"/>
    </p:custDataLst>
  </p:cSld>
  <p:clrMapOvr>
    <a:masterClrMapping/>
  </p:clrMapOvr>
  <p:transition spd="slow" advTm="3265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animEffect transition="in" filter="fade">
                                      <p:cBhvr>
                                        <p:cTn id="11" dur="500"/>
                                        <p:tgtEl>
                                          <p:spTgt spid="22531">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2531">
                                            <p:txEl>
                                              <p:pRg st="5" end="5"/>
                                            </p:txEl>
                                          </p:spTgt>
                                        </p:tgtEl>
                                        <p:attrNameLst>
                                          <p:attrName>style.visibility</p:attrName>
                                        </p:attrNameLst>
                                      </p:cBhvr>
                                      <p:to>
                                        <p:strVal val="visible"/>
                                      </p:to>
                                    </p:set>
                                    <p:animEffect transition="in" filter="fade">
                                      <p:cBhvr>
                                        <p:cTn id="14" dur="500"/>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DF13-CAF2-7526-BFE5-C281B71B8627}"/>
              </a:ext>
            </a:extLst>
          </p:cNvPr>
          <p:cNvSpPr>
            <a:spLocks noGrp="1"/>
          </p:cNvSpPr>
          <p:nvPr>
            <p:ph type="title"/>
          </p:nvPr>
        </p:nvSpPr>
        <p:spPr/>
        <p:txBody>
          <a:bodyPr/>
          <a:lstStyle/>
          <a:p>
            <a:r>
              <a:rPr lang="en-US" dirty="0"/>
              <a:t>The Decorator Pattern</a:t>
            </a:r>
            <a:endParaRPr lang="en-GB" dirty="0"/>
          </a:p>
        </p:txBody>
      </p:sp>
      <p:sp>
        <p:nvSpPr>
          <p:cNvPr id="4" name="Slide Number Placeholder 3">
            <a:extLst>
              <a:ext uri="{FF2B5EF4-FFF2-40B4-BE49-F238E27FC236}">
                <a16:creationId xmlns:a16="http://schemas.microsoft.com/office/drawing/2014/main" id="{B58F5F23-D7FA-6E69-BFD9-3793C28EB4D4}"/>
              </a:ext>
            </a:extLst>
          </p:cNvPr>
          <p:cNvSpPr>
            <a:spLocks noGrp="1"/>
          </p:cNvSpPr>
          <p:nvPr>
            <p:ph type="sldNum" sz="quarter" idx="4"/>
          </p:nvPr>
        </p:nvSpPr>
        <p:spPr/>
        <p:txBody>
          <a:bodyPr/>
          <a:lstStyle/>
          <a:p>
            <a:pPr>
              <a:defRPr/>
            </a:pPr>
            <a:r>
              <a:rPr lang="en-US"/>
              <a:t>  Lecture </a:t>
            </a:r>
            <a:r>
              <a:rPr lang="en-US">
                <a:solidFill>
                  <a:srgbClr val="FF0000"/>
                </a:solidFill>
              </a:rPr>
              <a:t>5.1</a:t>
            </a:r>
            <a:br>
              <a:rPr lang="en-US"/>
            </a:br>
            <a:r>
              <a:rPr lang="en-US"/>
              <a:t> Slide </a:t>
            </a:r>
            <a:fld id="{FF9B6805-2258-4A0A-A38F-E119E90B2031}" type="slidenum">
              <a:rPr lang="en-US" smtClean="0"/>
              <a:pPr>
                <a:defRPr/>
              </a:pPr>
              <a:t>12</a:t>
            </a:fld>
            <a:endParaRPr lang="en-US" dirty="0"/>
          </a:p>
        </p:txBody>
      </p:sp>
      <p:pic>
        <p:nvPicPr>
          <p:cNvPr id="6" name="Picture 5">
            <a:extLst>
              <a:ext uri="{FF2B5EF4-FFF2-40B4-BE49-F238E27FC236}">
                <a16:creationId xmlns:a16="http://schemas.microsoft.com/office/drawing/2014/main" id="{F05E51C2-0A96-173E-B0C7-27F0EB18CD5D}"/>
              </a:ext>
            </a:extLst>
          </p:cNvPr>
          <p:cNvPicPr>
            <a:picLocks noChangeAspect="1"/>
          </p:cNvPicPr>
          <p:nvPr/>
        </p:nvPicPr>
        <p:blipFill>
          <a:blip r:embed="rId6"/>
          <a:stretch>
            <a:fillRect/>
          </a:stretch>
        </p:blipFill>
        <p:spPr>
          <a:xfrm>
            <a:off x="838199" y="910186"/>
            <a:ext cx="7764265" cy="5109614"/>
          </a:xfrm>
          <a:prstGeom prst="rect">
            <a:avLst/>
          </a:prstGeom>
        </p:spPr>
      </p:pic>
      <p:sp>
        <p:nvSpPr>
          <p:cNvPr id="7" name="Rectangle 6">
            <a:extLst>
              <a:ext uri="{FF2B5EF4-FFF2-40B4-BE49-F238E27FC236}">
                <a16:creationId xmlns:a16="http://schemas.microsoft.com/office/drawing/2014/main" id="{4FDCD850-633A-C906-021C-3D56D622CE35}"/>
              </a:ext>
            </a:extLst>
          </p:cNvPr>
          <p:cNvSpPr/>
          <p:nvPr/>
        </p:nvSpPr>
        <p:spPr bwMode="auto">
          <a:xfrm>
            <a:off x="3429000" y="910186"/>
            <a:ext cx="1600200" cy="114721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1A5163E2-1CB2-3B78-ADFC-391BF8D15549}"/>
              </a:ext>
            </a:extLst>
          </p:cNvPr>
          <p:cNvSpPr/>
          <p:nvPr/>
        </p:nvSpPr>
        <p:spPr bwMode="auto">
          <a:xfrm>
            <a:off x="838198" y="2667000"/>
            <a:ext cx="2286001" cy="1066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1C02FFA3-A6C2-9BE8-C114-2076D5ACC07E}"/>
              </a:ext>
            </a:extLst>
          </p:cNvPr>
          <p:cNvSpPr/>
          <p:nvPr/>
        </p:nvSpPr>
        <p:spPr bwMode="auto">
          <a:xfrm>
            <a:off x="5219703" y="2675021"/>
            <a:ext cx="1485897" cy="105877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Oval 9">
            <a:extLst>
              <a:ext uri="{FF2B5EF4-FFF2-40B4-BE49-F238E27FC236}">
                <a16:creationId xmlns:a16="http://schemas.microsoft.com/office/drawing/2014/main" id="{9BE3EE9B-2C15-9B3E-1305-757409538C0A}"/>
              </a:ext>
            </a:extLst>
          </p:cNvPr>
          <p:cNvSpPr/>
          <p:nvPr/>
        </p:nvSpPr>
        <p:spPr bwMode="auto">
          <a:xfrm rot="20185414">
            <a:off x="4857258" y="1885004"/>
            <a:ext cx="472542" cy="918614"/>
          </a:xfrm>
          <a:prstGeom prst="ellipse">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TextBox 10">
            <a:extLst>
              <a:ext uri="{FF2B5EF4-FFF2-40B4-BE49-F238E27FC236}">
                <a16:creationId xmlns:a16="http://schemas.microsoft.com/office/drawing/2014/main" id="{3186709E-6045-7FA4-B002-0CA488A355ED}"/>
              </a:ext>
            </a:extLst>
          </p:cNvPr>
          <p:cNvSpPr txBox="1"/>
          <p:nvPr/>
        </p:nvSpPr>
        <p:spPr>
          <a:xfrm>
            <a:off x="6389036" y="1420981"/>
            <a:ext cx="1932807" cy="923330"/>
          </a:xfrm>
          <a:prstGeom prst="rect">
            <a:avLst/>
          </a:prstGeom>
          <a:noFill/>
          <a:ln>
            <a:solidFill>
              <a:srgbClr val="FF0000"/>
            </a:solidFill>
          </a:ln>
        </p:spPr>
        <p:txBody>
          <a:bodyPr wrap="square" rtlCol="0">
            <a:spAutoFit/>
          </a:bodyPr>
          <a:lstStyle/>
          <a:p>
            <a:r>
              <a:rPr lang="en-US" sz="1800" dirty="0">
                <a:solidFill>
                  <a:srgbClr val="FF0000"/>
                </a:solidFill>
                <a:latin typeface="+mn-lt"/>
              </a:rPr>
              <a:t>Each Decorator HAS-A (wraps) a component</a:t>
            </a:r>
            <a:endParaRPr lang="en-GB" sz="1800" dirty="0">
              <a:solidFill>
                <a:srgbClr val="FF0000"/>
              </a:solidFill>
              <a:latin typeface="+mn-lt"/>
            </a:endParaRPr>
          </a:p>
        </p:txBody>
      </p:sp>
      <p:cxnSp>
        <p:nvCxnSpPr>
          <p:cNvPr id="12" name="Straight Arrow Connector 11">
            <a:extLst>
              <a:ext uri="{FF2B5EF4-FFF2-40B4-BE49-F238E27FC236}">
                <a16:creationId xmlns:a16="http://schemas.microsoft.com/office/drawing/2014/main" id="{5CE495EE-A22B-8968-DB9A-24E60624418F}"/>
              </a:ext>
            </a:extLst>
          </p:cNvPr>
          <p:cNvCxnSpPr>
            <a:cxnSpLocks/>
            <a:stCxn id="13" idx="2"/>
          </p:cNvCxnSpPr>
          <p:nvPr/>
        </p:nvCxnSpPr>
        <p:spPr bwMode="auto">
          <a:xfrm flipH="1">
            <a:off x="7086600" y="3890665"/>
            <a:ext cx="888539" cy="1214735"/>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13" name="TextBox 12">
            <a:extLst>
              <a:ext uri="{FF2B5EF4-FFF2-40B4-BE49-F238E27FC236}">
                <a16:creationId xmlns:a16="http://schemas.microsoft.com/office/drawing/2014/main" id="{0095D2B1-74C9-1485-7F80-3D3CBB83C621}"/>
              </a:ext>
            </a:extLst>
          </p:cNvPr>
          <p:cNvSpPr txBox="1"/>
          <p:nvPr/>
        </p:nvSpPr>
        <p:spPr>
          <a:xfrm>
            <a:off x="7086600" y="3244334"/>
            <a:ext cx="1777077" cy="646331"/>
          </a:xfrm>
          <a:prstGeom prst="rect">
            <a:avLst/>
          </a:prstGeom>
          <a:noFill/>
          <a:ln>
            <a:solidFill>
              <a:srgbClr val="FF0000"/>
            </a:solidFill>
          </a:ln>
        </p:spPr>
        <p:txBody>
          <a:bodyPr wrap="square" rtlCol="0">
            <a:spAutoFit/>
          </a:bodyPr>
          <a:lstStyle/>
          <a:p>
            <a:r>
              <a:rPr lang="en-US" sz="1800" dirty="0">
                <a:solidFill>
                  <a:srgbClr val="FF0000"/>
                </a:solidFill>
                <a:latin typeface="+mn-lt"/>
              </a:rPr>
              <a:t>Decorators can add new states</a:t>
            </a:r>
            <a:endParaRPr lang="en-GB" sz="1800" dirty="0">
              <a:solidFill>
                <a:srgbClr val="FF0000"/>
              </a:solidFill>
              <a:latin typeface="+mn-lt"/>
            </a:endParaRPr>
          </a:p>
        </p:txBody>
      </p:sp>
      <p:cxnSp>
        <p:nvCxnSpPr>
          <p:cNvPr id="16" name="Straight Arrow Connector 15">
            <a:extLst>
              <a:ext uri="{FF2B5EF4-FFF2-40B4-BE49-F238E27FC236}">
                <a16:creationId xmlns:a16="http://schemas.microsoft.com/office/drawing/2014/main" id="{75CE1D47-86F4-BF65-E7AF-4F563453AE60}"/>
              </a:ext>
            </a:extLst>
          </p:cNvPr>
          <p:cNvCxnSpPr>
            <a:cxnSpLocks/>
            <a:stCxn id="17" idx="3"/>
          </p:cNvCxnSpPr>
          <p:nvPr/>
        </p:nvCxnSpPr>
        <p:spPr bwMode="auto">
          <a:xfrm>
            <a:off x="2464261" y="5402430"/>
            <a:ext cx="964739" cy="31257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17" name="TextBox 16">
            <a:extLst>
              <a:ext uri="{FF2B5EF4-FFF2-40B4-BE49-F238E27FC236}">
                <a16:creationId xmlns:a16="http://schemas.microsoft.com/office/drawing/2014/main" id="{0C113D68-3F93-000E-3D0C-4CBF7DB0442C}"/>
              </a:ext>
            </a:extLst>
          </p:cNvPr>
          <p:cNvSpPr txBox="1"/>
          <p:nvPr/>
        </p:nvSpPr>
        <p:spPr>
          <a:xfrm>
            <a:off x="1168861" y="4940765"/>
            <a:ext cx="1295400" cy="923330"/>
          </a:xfrm>
          <a:prstGeom prst="rect">
            <a:avLst/>
          </a:prstGeom>
          <a:noFill/>
          <a:ln>
            <a:solidFill>
              <a:srgbClr val="FF0000"/>
            </a:solidFill>
          </a:ln>
        </p:spPr>
        <p:txBody>
          <a:bodyPr wrap="square" rtlCol="0">
            <a:spAutoFit/>
          </a:bodyPr>
          <a:lstStyle/>
          <a:p>
            <a:r>
              <a:rPr lang="en-US" sz="1800" dirty="0">
                <a:solidFill>
                  <a:srgbClr val="FF0000"/>
                </a:solidFill>
                <a:latin typeface="+mn-lt"/>
              </a:rPr>
              <a:t>Decorators can add new </a:t>
            </a:r>
            <a:r>
              <a:rPr lang="en-US" sz="1800" dirty="0" err="1">
                <a:solidFill>
                  <a:srgbClr val="FF0000"/>
                </a:solidFill>
                <a:latin typeface="+mn-lt"/>
              </a:rPr>
              <a:t>behaviours</a:t>
            </a:r>
            <a:endParaRPr lang="en-GB" sz="1800" dirty="0">
              <a:solidFill>
                <a:srgbClr val="FF0000"/>
              </a:solidFill>
              <a:latin typeface="+mn-lt"/>
            </a:endParaRPr>
          </a:p>
        </p:txBody>
      </p:sp>
      <p:pic>
        <p:nvPicPr>
          <p:cNvPr id="22" name="Audio 21">
            <a:hlinkClick r:id="" action="ppaction://media"/>
            <a:extLst>
              <a:ext uri="{FF2B5EF4-FFF2-40B4-BE49-F238E27FC236}">
                <a16:creationId xmlns:a16="http://schemas.microsoft.com/office/drawing/2014/main" id="{8654061E-473A-A599-E4A4-93A9D429C01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19" name="Rectangle 18">
            <a:extLst>
              <a:ext uri="{FF2B5EF4-FFF2-40B4-BE49-F238E27FC236}">
                <a16:creationId xmlns:a16="http://schemas.microsoft.com/office/drawing/2014/main" id="{962AC4EB-2857-BE34-44EE-A48872A2DCC2}"/>
              </a:ext>
            </a:extLst>
          </p:cNvPr>
          <p:cNvSpPr/>
          <p:nvPr/>
        </p:nvSpPr>
        <p:spPr bwMode="auto">
          <a:xfrm>
            <a:off x="3308604" y="4367158"/>
            <a:ext cx="5293860" cy="1652642"/>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2286757906"/>
      </p:ext>
    </p:extLst>
  </p:cSld>
  <p:clrMapOvr>
    <a:masterClrMapping/>
  </p:clrMapOvr>
  <p:transition spd="slow" advTm="5628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heel(1)">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2"/>
                </p:tgtEl>
              </p:cMediaNode>
            </p:audio>
          </p:childTnLst>
        </p:cTn>
      </p:par>
    </p:tnLst>
    <p:bldLst>
      <p:bldP spid="7" grpId="0" animBg="1"/>
      <p:bldP spid="8" grpId="0" animBg="1"/>
      <p:bldP spid="9" grpId="0" animBg="1"/>
      <p:bldP spid="10" grpId="0" animBg="1"/>
      <p:bldP spid="11" grpId="0" animBg="1"/>
      <p:bldP spid="13" grpId="0" animBg="1"/>
      <p:bldP spid="17"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Participants</a:t>
            </a:r>
          </a:p>
        </p:txBody>
      </p:sp>
      <p:sp>
        <p:nvSpPr>
          <p:cNvPr id="25603" name="Content Placeholder 2"/>
          <p:cNvSpPr>
            <a:spLocks noGrp="1"/>
          </p:cNvSpPr>
          <p:nvPr>
            <p:ph idx="1"/>
          </p:nvPr>
        </p:nvSpPr>
        <p:spPr/>
        <p:txBody>
          <a:bodyPr/>
          <a:lstStyle/>
          <a:p>
            <a:r>
              <a:rPr lang="en-US" altLang="en-US" sz="2800" dirty="0"/>
              <a:t>Component</a:t>
            </a:r>
          </a:p>
          <a:p>
            <a:pPr lvl="1"/>
            <a:r>
              <a:rPr lang="en-US" altLang="en-US" sz="2400" dirty="0"/>
              <a:t>Defines the interface for objects that can have responsibilities added to them dynamically</a:t>
            </a:r>
          </a:p>
          <a:p>
            <a:r>
              <a:rPr lang="en-US" altLang="en-US" sz="2800" dirty="0" err="1"/>
              <a:t>ConcreteComponent</a:t>
            </a:r>
            <a:endParaRPr lang="en-US" altLang="en-US" sz="2800" dirty="0"/>
          </a:p>
          <a:p>
            <a:pPr lvl="1"/>
            <a:r>
              <a:rPr lang="en-US" altLang="en-US" sz="2400" dirty="0"/>
              <a:t>Defines an object to which additional responsibilities can be attached</a:t>
            </a:r>
          </a:p>
          <a:p>
            <a:r>
              <a:rPr lang="en-US" altLang="en-US" sz="2800" dirty="0"/>
              <a:t>Decorator</a:t>
            </a:r>
          </a:p>
          <a:p>
            <a:pPr lvl="1"/>
            <a:r>
              <a:rPr lang="en-US" altLang="en-US" sz="2400" dirty="0"/>
              <a:t>Maintains a reference to a Component object</a:t>
            </a:r>
          </a:p>
          <a:p>
            <a:pPr lvl="1"/>
            <a:r>
              <a:rPr lang="en-US" altLang="en-US" sz="2400" dirty="0"/>
              <a:t>Defines an interface that conforms to the Component</a:t>
            </a:r>
          </a:p>
          <a:p>
            <a:r>
              <a:rPr lang="en-US" altLang="en-US" sz="2800" dirty="0" err="1"/>
              <a:t>ConcreteDecorator</a:t>
            </a:r>
            <a:endParaRPr lang="en-US" altLang="en-US" sz="2800" dirty="0"/>
          </a:p>
          <a:p>
            <a:pPr lvl="1"/>
            <a:r>
              <a:rPr lang="en-US" altLang="en-US" sz="2400" dirty="0"/>
              <a:t>Adds responsibilities to the component</a:t>
            </a:r>
          </a:p>
        </p:txBody>
      </p:sp>
      <p:pic>
        <p:nvPicPr>
          <p:cNvPr id="16" name="Audio 15">
            <a:hlinkClick r:id="" action="ppaction://media"/>
            <a:extLst>
              <a:ext uri="{FF2B5EF4-FFF2-40B4-BE49-F238E27FC236}">
                <a16:creationId xmlns:a16="http://schemas.microsoft.com/office/drawing/2014/main" id="{E0AF10D6-0B57-A301-EE24-CAC44769DDD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2D0F10A7-8965-BA52-4140-44A27E83DADB}"/>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13</a:t>
            </a:fld>
            <a:endParaRPr kumimoji="0" lang="en-US" altLang="en-US" sz="1200" b="0" dirty="0"/>
          </a:p>
        </p:txBody>
      </p:sp>
    </p:spTree>
    <p:custDataLst>
      <p:tags r:id="rId1"/>
    </p:custDataLst>
  </p:cSld>
  <p:clrMapOvr>
    <a:masterClrMapping/>
  </p:clrMapOvr>
  <p:transition spd="slow" advTm="5300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xEl>
                                              <p:pRg st="0" end="0"/>
                                            </p:txEl>
                                          </p:spTgt>
                                        </p:tgtEl>
                                        <p:attrNameLst>
                                          <p:attrName>style.visibility</p:attrName>
                                        </p:attrNameLst>
                                      </p:cBhvr>
                                      <p:to>
                                        <p:strVal val="visible"/>
                                      </p:to>
                                    </p:set>
                                    <p:animEffect transition="in" filter="fade">
                                      <p:cBhvr>
                                        <p:cTn id="11" dur="500"/>
                                        <p:tgtEl>
                                          <p:spTgt spid="2560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5603">
                                            <p:txEl>
                                              <p:pRg st="1" end="1"/>
                                            </p:txEl>
                                          </p:spTgt>
                                        </p:tgtEl>
                                        <p:attrNameLst>
                                          <p:attrName>style.visibility</p:attrName>
                                        </p:attrNameLst>
                                      </p:cBhvr>
                                      <p:to>
                                        <p:strVal val="visible"/>
                                      </p:to>
                                    </p:set>
                                    <p:animEffect transition="in" filter="fade">
                                      <p:cBhvr>
                                        <p:cTn id="14" dur="500"/>
                                        <p:tgtEl>
                                          <p:spTgt spid="2560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Effect transition="in" filter="fade">
                                      <p:cBhvr>
                                        <p:cTn id="19" dur="500"/>
                                        <p:tgtEl>
                                          <p:spTgt spid="2560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fade">
                                      <p:cBhvr>
                                        <p:cTn id="22" dur="500"/>
                                        <p:tgtEl>
                                          <p:spTgt spid="25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fade">
                                      <p:cBhvr>
                                        <p:cTn id="27" dur="500"/>
                                        <p:tgtEl>
                                          <p:spTgt spid="2560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603">
                                            <p:txEl>
                                              <p:pRg st="5" end="5"/>
                                            </p:txEl>
                                          </p:spTgt>
                                        </p:tgtEl>
                                        <p:attrNameLst>
                                          <p:attrName>style.visibility</p:attrName>
                                        </p:attrNameLst>
                                      </p:cBhvr>
                                      <p:to>
                                        <p:strVal val="visible"/>
                                      </p:to>
                                    </p:set>
                                    <p:animEffect transition="in" filter="fade">
                                      <p:cBhvr>
                                        <p:cTn id="30" dur="500"/>
                                        <p:tgtEl>
                                          <p:spTgt spid="2560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5603">
                                            <p:txEl>
                                              <p:pRg st="6" end="6"/>
                                            </p:txEl>
                                          </p:spTgt>
                                        </p:tgtEl>
                                        <p:attrNameLst>
                                          <p:attrName>style.visibility</p:attrName>
                                        </p:attrNameLst>
                                      </p:cBhvr>
                                      <p:to>
                                        <p:strVal val="visible"/>
                                      </p:to>
                                    </p:set>
                                    <p:animEffect transition="in" filter="fade">
                                      <p:cBhvr>
                                        <p:cTn id="33" dur="500"/>
                                        <p:tgtEl>
                                          <p:spTgt spid="2560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603">
                                            <p:txEl>
                                              <p:pRg st="7" end="7"/>
                                            </p:txEl>
                                          </p:spTgt>
                                        </p:tgtEl>
                                        <p:attrNameLst>
                                          <p:attrName>style.visibility</p:attrName>
                                        </p:attrNameLst>
                                      </p:cBhvr>
                                      <p:to>
                                        <p:strVal val="visible"/>
                                      </p:to>
                                    </p:set>
                                    <p:animEffect transition="in" filter="fade">
                                      <p:cBhvr>
                                        <p:cTn id="38" dur="500"/>
                                        <p:tgtEl>
                                          <p:spTgt spid="2560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5603">
                                            <p:txEl>
                                              <p:pRg st="8" end="8"/>
                                            </p:txEl>
                                          </p:spTgt>
                                        </p:tgtEl>
                                        <p:attrNameLst>
                                          <p:attrName>style.visibility</p:attrName>
                                        </p:attrNameLst>
                                      </p:cBhvr>
                                      <p:to>
                                        <p:strVal val="visible"/>
                                      </p:to>
                                    </p:set>
                                    <p:animEffect transition="in" filter="fade">
                                      <p:cBhvr>
                                        <p:cTn id="41"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18379-4CCC-3911-2CAC-19508EF5A7B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86D39A7-DB10-D4D0-CD65-5CB8482AB285}"/>
              </a:ext>
            </a:extLst>
          </p:cNvPr>
          <p:cNvPicPr>
            <a:picLocks noChangeAspect="1"/>
          </p:cNvPicPr>
          <p:nvPr/>
        </p:nvPicPr>
        <p:blipFill>
          <a:blip r:embed="rId6"/>
          <a:stretch>
            <a:fillRect/>
          </a:stretch>
        </p:blipFill>
        <p:spPr>
          <a:xfrm>
            <a:off x="266700" y="1040044"/>
            <a:ext cx="8763000" cy="4972868"/>
          </a:xfrm>
          <a:prstGeom prst="rect">
            <a:avLst/>
          </a:prstGeom>
        </p:spPr>
      </p:pic>
      <p:sp>
        <p:nvSpPr>
          <p:cNvPr id="2" name="Title 1">
            <a:extLst>
              <a:ext uri="{FF2B5EF4-FFF2-40B4-BE49-F238E27FC236}">
                <a16:creationId xmlns:a16="http://schemas.microsoft.com/office/drawing/2014/main" id="{66309E37-A810-0DB3-AA70-23B7ED4732BD}"/>
              </a:ext>
            </a:extLst>
          </p:cNvPr>
          <p:cNvSpPr>
            <a:spLocks noGrp="1"/>
          </p:cNvSpPr>
          <p:nvPr>
            <p:ph type="title"/>
          </p:nvPr>
        </p:nvSpPr>
        <p:spPr/>
        <p:txBody>
          <a:bodyPr/>
          <a:lstStyle/>
          <a:p>
            <a:pPr>
              <a:defRPr/>
            </a:pPr>
            <a:r>
              <a:rPr lang="en-US" dirty="0"/>
              <a:t>Applying Decorator to </a:t>
            </a:r>
            <a:r>
              <a:rPr lang="en-US" dirty="0" err="1"/>
              <a:t>Starbuzz</a:t>
            </a:r>
            <a:endParaRPr lang="en-SG" dirty="0"/>
          </a:p>
        </p:txBody>
      </p:sp>
      <p:sp>
        <p:nvSpPr>
          <p:cNvPr id="26633" name="Rectangle 9">
            <a:extLst>
              <a:ext uri="{FF2B5EF4-FFF2-40B4-BE49-F238E27FC236}">
                <a16:creationId xmlns:a16="http://schemas.microsoft.com/office/drawing/2014/main" id="{7C0BB644-CD54-FA78-9AF3-3CD61499ADE1}"/>
              </a:ext>
            </a:extLst>
          </p:cNvPr>
          <p:cNvSpPr>
            <a:spLocks noChangeArrowheads="1"/>
          </p:cNvSpPr>
          <p:nvPr/>
        </p:nvSpPr>
        <p:spPr bwMode="auto">
          <a:xfrm>
            <a:off x="3216275" y="3719513"/>
            <a:ext cx="26035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26634" name="Rectangle 10">
            <a:extLst>
              <a:ext uri="{FF2B5EF4-FFF2-40B4-BE49-F238E27FC236}">
                <a16:creationId xmlns:a16="http://schemas.microsoft.com/office/drawing/2014/main" id="{1F425873-6E27-6CF8-86A6-5DB860A37CA1}"/>
              </a:ext>
            </a:extLst>
          </p:cNvPr>
          <p:cNvSpPr>
            <a:spLocks noChangeArrowheads="1"/>
          </p:cNvSpPr>
          <p:nvPr/>
        </p:nvSpPr>
        <p:spPr bwMode="auto">
          <a:xfrm>
            <a:off x="3190875" y="3611563"/>
            <a:ext cx="38100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7" name="Rectangle 4">
            <a:extLst>
              <a:ext uri="{FF2B5EF4-FFF2-40B4-BE49-F238E27FC236}">
                <a16:creationId xmlns:a16="http://schemas.microsoft.com/office/drawing/2014/main" id="{C3932ACA-316D-BA94-C3DD-DF23D1ADD81B}"/>
              </a:ext>
            </a:extLst>
          </p:cNvPr>
          <p:cNvSpPr>
            <a:spLocks noChangeArrowheads="1"/>
          </p:cNvSpPr>
          <p:nvPr/>
        </p:nvSpPr>
        <p:spPr bwMode="auto">
          <a:xfrm>
            <a:off x="152400" y="2101798"/>
            <a:ext cx="4066391" cy="2377478"/>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ConcreteComponents</a:t>
            </a:r>
            <a:endParaRPr kumimoji="0" lang="en-SG" altLang="en-US" sz="1600" b="0" dirty="0">
              <a:latin typeface="Verdana" panose="020B0604030504040204" pitchFamily="34" charset="0"/>
            </a:endParaRPr>
          </a:p>
        </p:txBody>
      </p:sp>
      <p:sp>
        <p:nvSpPr>
          <p:cNvPr id="9" name="Rectangle 4">
            <a:extLst>
              <a:ext uri="{FF2B5EF4-FFF2-40B4-BE49-F238E27FC236}">
                <a16:creationId xmlns:a16="http://schemas.microsoft.com/office/drawing/2014/main" id="{76B782B1-DC5A-37DD-6F5D-8AF3FA67D442}"/>
              </a:ext>
            </a:extLst>
          </p:cNvPr>
          <p:cNvSpPr>
            <a:spLocks noChangeArrowheads="1"/>
          </p:cNvSpPr>
          <p:nvPr/>
        </p:nvSpPr>
        <p:spPr bwMode="auto">
          <a:xfrm>
            <a:off x="2185594" y="4681496"/>
            <a:ext cx="6844105" cy="1331416"/>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ConcreteDecorator</a:t>
            </a:r>
            <a:endParaRPr kumimoji="0" lang="en-SG" altLang="en-US" sz="1600" b="0" dirty="0">
              <a:latin typeface="Verdana" panose="020B0604030504040204" pitchFamily="34" charset="0"/>
            </a:endParaRPr>
          </a:p>
        </p:txBody>
      </p:sp>
      <p:sp>
        <p:nvSpPr>
          <p:cNvPr id="10" name="Rectangle 4">
            <a:extLst>
              <a:ext uri="{FF2B5EF4-FFF2-40B4-BE49-F238E27FC236}">
                <a16:creationId xmlns:a16="http://schemas.microsoft.com/office/drawing/2014/main" id="{7E3A6687-1DF8-F2F9-FBD1-2A00F597CB50}"/>
              </a:ext>
            </a:extLst>
          </p:cNvPr>
          <p:cNvSpPr>
            <a:spLocks noChangeArrowheads="1"/>
          </p:cNvSpPr>
          <p:nvPr/>
        </p:nvSpPr>
        <p:spPr bwMode="auto">
          <a:xfrm>
            <a:off x="4376345" y="3429000"/>
            <a:ext cx="1795855" cy="914400"/>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Decorator</a:t>
            </a:r>
            <a:endParaRPr kumimoji="0" lang="en-SG" altLang="en-US" sz="1600" b="0" dirty="0">
              <a:latin typeface="Verdana" panose="020B0604030504040204" pitchFamily="34" charset="0"/>
            </a:endParaRPr>
          </a:p>
        </p:txBody>
      </p:sp>
      <p:sp>
        <p:nvSpPr>
          <p:cNvPr id="12" name="Rectangle 4">
            <a:extLst>
              <a:ext uri="{FF2B5EF4-FFF2-40B4-BE49-F238E27FC236}">
                <a16:creationId xmlns:a16="http://schemas.microsoft.com/office/drawing/2014/main" id="{EB0389AD-08E6-BB99-CD1A-AE2D51CBDDCB}"/>
              </a:ext>
            </a:extLst>
          </p:cNvPr>
          <p:cNvSpPr>
            <a:spLocks noChangeArrowheads="1"/>
          </p:cNvSpPr>
          <p:nvPr/>
        </p:nvSpPr>
        <p:spPr bwMode="auto">
          <a:xfrm>
            <a:off x="2133600" y="793750"/>
            <a:ext cx="1600200" cy="1308048"/>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Component</a:t>
            </a:r>
            <a:endParaRPr kumimoji="0" lang="en-SG" altLang="en-US" sz="1600" b="0" dirty="0">
              <a:latin typeface="Verdana" panose="020B0604030504040204" pitchFamily="34" charset="0"/>
            </a:endParaRPr>
          </a:p>
        </p:txBody>
      </p:sp>
      <p:cxnSp>
        <p:nvCxnSpPr>
          <p:cNvPr id="15" name="Straight Arrow Connector 14">
            <a:extLst>
              <a:ext uri="{FF2B5EF4-FFF2-40B4-BE49-F238E27FC236}">
                <a16:creationId xmlns:a16="http://schemas.microsoft.com/office/drawing/2014/main" id="{D2BB4A1D-FAC4-6B08-D6DF-536FBBF221B9}"/>
              </a:ext>
            </a:extLst>
          </p:cNvPr>
          <p:cNvCxnSpPr/>
          <p:nvPr/>
        </p:nvCxnSpPr>
        <p:spPr bwMode="auto">
          <a:xfrm flipH="1">
            <a:off x="5486400" y="1040044"/>
            <a:ext cx="685800" cy="331556"/>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pic>
        <p:nvPicPr>
          <p:cNvPr id="22" name="Audio 21">
            <a:hlinkClick r:id="" action="ppaction://media"/>
            <a:extLst>
              <a:ext uri="{FF2B5EF4-FFF2-40B4-BE49-F238E27FC236}">
                <a16:creationId xmlns:a16="http://schemas.microsoft.com/office/drawing/2014/main" id="{8878D7E7-F251-4C78-0FC5-D2B48A25D2A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FAFC56D0-56E3-98A7-5120-26D66225B2F0}"/>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14</a:t>
            </a:fld>
            <a:endParaRPr kumimoji="0" lang="en-US" altLang="en-US" sz="1200" b="0" dirty="0"/>
          </a:p>
        </p:txBody>
      </p:sp>
    </p:spTree>
    <p:custDataLst>
      <p:tags r:id="rId1"/>
    </p:custDataLst>
    <p:extLst>
      <p:ext uri="{BB962C8B-B14F-4D97-AF65-F5344CB8AC3E}">
        <p14:creationId xmlns:p14="http://schemas.microsoft.com/office/powerpoint/2010/main" val="4273129493"/>
      </p:ext>
    </p:extLst>
  </p:cSld>
  <p:clrMapOvr>
    <a:masterClrMapping/>
  </p:clrMapOvr>
  <p:transition spd="slow" advTm="9552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2"/>
                </p:tgtEl>
              </p:cMediaNode>
            </p:audio>
          </p:childTnLst>
        </p:cTn>
      </p:par>
    </p:tnLst>
    <p:bldLst>
      <p:bldP spid="7" grpId="0" animBg="1"/>
      <p:bldP spid="9" grpId="0" animBg="1"/>
      <p:bldP spid="10"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AFC34-B64A-D2D7-58F5-9B2F463B29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F8250-7F40-BEB0-A431-5A0F35CAECE5}"/>
              </a:ext>
            </a:extLst>
          </p:cNvPr>
          <p:cNvSpPr>
            <a:spLocks noGrp="1"/>
          </p:cNvSpPr>
          <p:nvPr>
            <p:ph type="title"/>
          </p:nvPr>
        </p:nvSpPr>
        <p:spPr/>
        <p:txBody>
          <a:bodyPr/>
          <a:lstStyle/>
          <a:p>
            <a:pPr>
              <a:defRPr/>
            </a:pPr>
            <a:r>
              <a:rPr lang="en-US" dirty="0"/>
              <a:t>Implementation</a:t>
            </a:r>
            <a:endParaRPr lang="en-SG" dirty="0"/>
          </a:p>
        </p:txBody>
      </p:sp>
      <p:sp>
        <p:nvSpPr>
          <p:cNvPr id="28676" name="Content Placeholder 2">
            <a:extLst>
              <a:ext uri="{FF2B5EF4-FFF2-40B4-BE49-F238E27FC236}">
                <a16:creationId xmlns:a16="http://schemas.microsoft.com/office/drawing/2014/main" id="{15E62B58-B562-C471-C757-B40ABEF200AF}"/>
              </a:ext>
            </a:extLst>
          </p:cNvPr>
          <p:cNvSpPr>
            <a:spLocks noGrp="1"/>
          </p:cNvSpPr>
          <p:nvPr>
            <p:ph idx="1"/>
          </p:nvPr>
        </p:nvSpPr>
        <p:spPr>
          <a:xfrm>
            <a:off x="419100" y="914400"/>
            <a:ext cx="8496300" cy="5029200"/>
          </a:xfrm>
        </p:spPr>
        <p:txBody>
          <a:bodyPr/>
          <a:lstStyle/>
          <a:p>
            <a:pPr marL="0" indent="0">
              <a:buFont typeface="Wingdings" panose="05000000000000000000" pitchFamily="2" charset="2"/>
              <a:buNone/>
            </a:pPr>
            <a:r>
              <a:rPr lang="en-US" altLang="en-US" sz="2000" dirty="0">
                <a:latin typeface="Courier" pitchFamily="49" charset="0"/>
              </a:rPr>
              <a:t>public abstract class Beverage {</a:t>
            </a:r>
          </a:p>
          <a:p>
            <a:pPr marL="0" indent="0">
              <a:buFont typeface="Wingdings" panose="05000000000000000000" pitchFamily="2" charset="2"/>
              <a:buNone/>
            </a:pPr>
            <a:r>
              <a:rPr lang="en-US" altLang="en-US" sz="2000" dirty="0">
                <a:latin typeface="Courier" pitchFamily="49" charset="0"/>
              </a:rPr>
              <a:t>    protected string description = "Unknown Beverage”;</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virtual string </a:t>
            </a:r>
            <a:r>
              <a:rPr lang="en-US" altLang="en-US" sz="2000" dirty="0" err="1">
                <a:latin typeface="Courier" pitchFamily="49" charset="0"/>
              </a:rPr>
              <a:t>getDescription</a:t>
            </a:r>
            <a:r>
              <a:rPr lang="en-US" altLang="en-US" sz="2000" dirty="0">
                <a:latin typeface="Courier" pitchFamily="49" charset="0"/>
              </a:rPr>
              <a:t>() { </a:t>
            </a:r>
          </a:p>
          <a:p>
            <a:pPr marL="0" indent="0">
              <a:buFont typeface="Wingdings" panose="05000000000000000000" pitchFamily="2" charset="2"/>
              <a:buNone/>
            </a:pPr>
            <a:r>
              <a:rPr lang="en-US" altLang="en-US" sz="2000" dirty="0">
                <a:latin typeface="Courier" pitchFamily="49" charset="0"/>
              </a:rPr>
              <a:t>      return description; </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abstract double cost();</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public abstract class </a:t>
            </a:r>
            <a:r>
              <a:rPr lang="en-US" altLang="en-US" sz="2000" dirty="0" err="1">
                <a:latin typeface="Courier" pitchFamily="49" charset="0"/>
              </a:rPr>
              <a:t>CondimentDecorator</a:t>
            </a:r>
            <a:r>
              <a:rPr lang="en-US" altLang="en-US" sz="2000" dirty="0">
                <a:latin typeface="Courier" pitchFamily="49" charset="0"/>
              </a:rPr>
              <a:t>: Beverage {</a:t>
            </a:r>
          </a:p>
          <a:p>
            <a:pPr marL="0" indent="0">
              <a:buFont typeface="Wingdings" panose="05000000000000000000" pitchFamily="2" charset="2"/>
              <a:buNone/>
            </a:pPr>
            <a:r>
              <a:rPr lang="en-US" altLang="en-US" sz="2000" dirty="0">
                <a:latin typeface="Courier" pitchFamily="49" charset="0"/>
              </a:rPr>
              <a:t>    public abstract override string </a:t>
            </a:r>
            <a:r>
              <a:rPr lang="en-US" altLang="en-US" sz="2000" dirty="0" err="1">
                <a:latin typeface="Courier" pitchFamily="49" charset="0"/>
              </a:rPr>
              <a:t>getDescription</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p:txBody>
      </p:sp>
      <p:sp>
        <p:nvSpPr>
          <p:cNvPr id="4" name="Rectangle 3">
            <a:extLst>
              <a:ext uri="{FF2B5EF4-FFF2-40B4-BE49-F238E27FC236}">
                <a16:creationId xmlns:a16="http://schemas.microsoft.com/office/drawing/2014/main" id="{844D5BC8-57D0-51BF-8AB6-2AFD2FD5691D}"/>
              </a:ext>
            </a:extLst>
          </p:cNvPr>
          <p:cNvSpPr/>
          <p:nvPr/>
        </p:nvSpPr>
        <p:spPr bwMode="auto">
          <a:xfrm>
            <a:off x="990600" y="1333747"/>
            <a:ext cx="7734300" cy="3050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97E43442-DAC0-7161-8F5D-6A7503EB83B8}"/>
              </a:ext>
            </a:extLst>
          </p:cNvPr>
          <p:cNvSpPr/>
          <p:nvPr/>
        </p:nvSpPr>
        <p:spPr bwMode="auto">
          <a:xfrm>
            <a:off x="990600" y="2058141"/>
            <a:ext cx="5943600" cy="3050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7570CAE3-C610-B86D-E965-2DA060D1F19C}"/>
              </a:ext>
            </a:extLst>
          </p:cNvPr>
          <p:cNvSpPr/>
          <p:nvPr/>
        </p:nvSpPr>
        <p:spPr bwMode="auto">
          <a:xfrm>
            <a:off x="990600" y="3505200"/>
            <a:ext cx="4800600" cy="3050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CDB5ED8D-6E22-5587-7DA2-4BBFFA4DAD88}"/>
              </a:ext>
            </a:extLst>
          </p:cNvPr>
          <p:cNvSpPr/>
          <p:nvPr/>
        </p:nvSpPr>
        <p:spPr bwMode="auto">
          <a:xfrm>
            <a:off x="6629400" y="4648200"/>
            <a:ext cx="1558636" cy="3050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06E2FF32-C104-32B8-1E46-8396572F4713}"/>
              </a:ext>
            </a:extLst>
          </p:cNvPr>
          <p:cNvSpPr/>
          <p:nvPr/>
        </p:nvSpPr>
        <p:spPr bwMode="auto">
          <a:xfrm>
            <a:off x="3469768" y="5016674"/>
            <a:ext cx="1416942" cy="3050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28" name="Audio 27">
            <a:hlinkClick r:id="" action="ppaction://media"/>
            <a:extLst>
              <a:ext uri="{FF2B5EF4-FFF2-40B4-BE49-F238E27FC236}">
                <a16:creationId xmlns:a16="http://schemas.microsoft.com/office/drawing/2014/main" id="{08AEA3B9-FC0A-6B26-05BB-E86D37FEF80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6" name="Slide Number Placeholder 3">
            <a:extLst>
              <a:ext uri="{FF2B5EF4-FFF2-40B4-BE49-F238E27FC236}">
                <a16:creationId xmlns:a16="http://schemas.microsoft.com/office/drawing/2014/main" id="{D08D8BC7-D2AE-90BB-C245-EA3B0126A2F3}"/>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15</a:t>
            </a:fld>
            <a:endParaRPr kumimoji="0" lang="en-US" altLang="en-US" sz="1200" b="0" dirty="0"/>
          </a:p>
        </p:txBody>
      </p:sp>
    </p:spTree>
    <p:custDataLst>
      <p:tags r:id="rId1"/>
    </p:custDataLst>
    <p:extLst>
      <p:ext uri="{BB962C8B-B14F-4D97-AF65-F5344CB8AC3E}">
        <p14:creationId xmlns:p14="http://schemas.microsoft.com/office/powerpoint/2010/main" val="3579578606"/>
      </p:ext>
    </p:extLst>
  </p:cSld>
  <p:clrMapOvr>
    <a:masterClrMapping/>
  </p:clrMapOvr>
  <p:transition spd="slow" advTm="7160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676">
                                            <p:txEl>
                                              <p:pRg st="10" end="10"/>
                                            </p:txEl>
                                          </p:spTgt>
                                        </p:tgtEl>
                                        <p:attrNameLst>
                                          <p:attrName>style.visibility</p:attrName>
                                        </p:attrNameLst>
                                      </p:cBhvr>
                                      <p:to>
                                        <p:strVal val="visible"/>
                                      </p:to>
                                    </p:set>
                                    <p:animEffect transition="in" filter="fade">
                                      <p:cBhvr>
                                        <p:cTn id="26" dur="500"/>
                                        <p:tgtEl>
                                          <p:spTgt spid="28676">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676">
                                            <p:txEl>
                                              <p:pRg st="11" end="11"/>
                                            </p:txEl>
                                          </p:spTgt>
                                        </p:tgtEl>
                                        <p:attrNameLst>
                                          <p:attrName>style.visibility</p:attrName>
                                        </p:attrNameLst>
                                      </p:cBhvr>
                                      <p:to>
                                        <p:strVal val="visible"/>
                                      </p:to>
                                    </p:set>
                                    <p:animEffect transition="in" filter="fade">
                                      <p:cBhvr>
                                        <p:cTn id="29" dur="500"/>
                                        <p:tgtEl>
                                          <p:spTgt spid="28676">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8676">
                                            <p:txEl>
                                              <p:pRg st="12" end="12"/>
                                            </p:txEl>
                                          </p:spTgt>
                                        </p:tgtEl>
                                        <p:attrNameLst>
                                          <p:attrName>style.visibility</p:attrName>
                                        </p:attrNameLst>
                                      </p:cBhvr>
                                      <p:to>
                                        <p:strVal val="visible"/>
                                      </p:to>
                                    </p:set>
                                    <p:animEffect transition="in" filter="fade">
                                      <p:cBhvr>
                                        <p:cTn id="32" dur="500"/>
                                        <p:tgtEl>
                                          <p:spTgt spid="2867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28"/>
                </p:tgtEl>
              </p:cMediaNode>
            </p:audio>
          </p:childTnLst>
        </p:cTn>
      </p:par>
    </p:tnLst>
    <p:bldLst>
      <p:bldP spid="4" grpId="0" animBg="1"/>
      <p:bldP spid="5"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Implementation (Coffees)</a:t>
            </a:r>
            <a:endParaRPr lang="en-SG" dirty="0"/>
          </a:p>
        </p:txBody>
      </p:sp>
      <p:sp>
        <p:nvSpPr>
          <p:cNvPr id="28676" name="Content Placeholder 2"/>
          <p:cNvSpPr>
            <a:spLocks noGrp="1"/>
          </p:cNvSpPr>
          <p:nvPr>
            <p:ph idx="1"/>
          </p:nvPr>
        </p:nvSpPr>
        <p:spPr>
          <a:xfrm>
            <a:off x="665163" y="1143000"/>
            <a:ext cx="8250237"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HouseBlend</a:t>
            </a:r>
            <a:r>
              <a:rPr lang="en-US" altLang="en-US" sz="2000" dirty="0">
                <a:latin typeface="Courier" pitchFamily="49" charset="0"/>
              </a:rPr>
              <a:t>: Beverage</a:t>
            </a:r>
          </a:p>
          <a:p>
            <a:pPr marL="0" indent="0">
              <a:buNone/>
            </a:pPr>
            <a:r>
              <a:rPr lang="en-US" altLang="en-US" sz="2000" dirty="0">
                <a:latin typeface="Courier" pitchFamily="49" charset="0"/>
              </a:rPr>
              <a:t>{</a:t>
            </a:r>
          </a:p>
          <a:p>
            <a:pPr marL="0" indent="0">
              <a:buNone/>
            </a:pPr>
            <a:r>
              <a:rPr lang="en-US" altLang="en-US" sz="2000" dirty="0">
                <a:latin typeface="Courier" pitchFamily="49" charset="0"/>
              </a:rPr>
              <a:t>    public </a:t>
            </a:r>
            <a:r>
              <a:rPr lang="en-US" altLang="en-US" sz="2000" dirty="0" err="1">
                <a:latin typeface="Courier" pitchFamily="49" charset="0"/>
              </a:rPr>
              <a:t>HouseBlend</a:t>
            </a:r>
            <a:r>
              <a:rPr lang="en-US" altLang="en-US" sz="2000" dirty="0">
                <a:latin typeface="Courier" pitchFamily="49" charset="0"/>
              </a:rPr>
              <a:t>() { </a:t>
            </a:r>
          </a:p>
          <a:p>
            <a:pPr marL="0" indent="0">
              <a:buNone/>
            </a:pPr>
            <a:r>
              <a:rPr lang="en-US" altLang="en-US" sz="2000" dirty="0">
                <a:latin typeface="Courier" pitchFamily="49" charset="0"/>
              </a:rPr>
              <a:t>      </a:t>
            </a:r>
            <a:r>
              <a:rPr lang="en-US" altLang="en-US" sz="2000" dirty="0" err="1">
                <a:latin typeface="Courier" pitchFamily="49" charset="0"/>
              </a:rPr>
              <a:t>base.description</a:t>
            </a:r>
            <a:r>
              <a:rPr lang="en-US" altLang="en-US" sz="2000" dirty="0">
                <a:latin typeface="Courier" pitchFamily="49" charset="0"/>
              </a:rPr>
              <a:t> = "House Blend";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public override double cost() { return 4.50; }</a:t>
            </a:r>
          </a:p>
          <a:p>
            <a:pPr marL="0" indent="0">
              <a:buNone/>
            </a:pPr>
            <a:r>
              <a:rPr lang="en-US" altLang="en-US" sz="2000" dirty="0">
                <a:latin typeface="Courier" pitchFamily="49" charset="0"/>
              </a:rPr>
              <a:t>}</a:t>
            </a:r>
          </a:p>
          <a:p>
            <a:pPr marL="0" indent="0">
              <a:buNone/>
            </a:pPr>
            <a:r>
              <a:rPr lang="en-US" altLang="en-US" sz="2000" dirty="0">
                <a:latin typeface="Courier" pitchFamily="49" charset="0"/>
              </a:rPr>
              <a:t>public class </a:t>
            </a:r>
            <a:r>
              <a:rPr lang="en-US" altLang="en-US" sz="2000" dirty="0" err="1">
                <a:latin typeface="Courier" pitchFamily="49" charset="0"/>
              </a:rPr>
              <a:t>DarkRoast</a:t>
            </a:r>
            <a:r>
              <a:rPr lang="en-US" altLang="en-US" sz="2000" dirty="0">
                <a:latin typeface="Courier" pitchFamily="49" charset="0"/>
              </a:rPr>
              <a:t>: Beverage</a:t>
            </a:r>
          </a:p>
          <a:p>
            <a:pPr marL="0" indent="0">
              <a:buNone/>
            </a:pPr>
            <a:r>
              <a:rPr lang="en-US" altLang="en-US" sz="2000" dirty="0">
                <a:latin typeface="Courier" pitchFamily="49" charset="0"/>
              </a:rPr>
              <a:t>{</a:t>
            </a:r>
          </a:p>
          <a:p>
            <a:pPr marL="0" indent="0">
              <a:buNone/>
            </a:pPr>
            <a:r>
              <a:rPr lang="en-US" altLang="en-US" sz="2000" dirty="0">
                <a:latin typeface="Courier" pitchFamily="49" charset="0"/>
              </a:rPr>
              <a:t>    public </a:t>
            </a:r>
            <a:r>
              <a:rPr lang="en-US" altLang="en-US" sz="2000" dirty="0" err="1">
                <a:latin typeface="Courier" pitchFamily="49" charset="0"/>
              </a:rPr>
              <a:t>DarkRoast</a:t>
            </a:r>
            <a:r>
              <a:rPr lang="en-US" altLang="en-US" sz="2000" dirty="0">
                <a:latin typeface="Courier" pitchFamily="49" charset="0"/>
              </a:rPr>
              <a:t>() { </a:t>
            </a:r>
          </a:p>
          <a:p>
            <a:pPr marL="0" indent="0">
              <a:buNone/>
            </a:pPr>
            <a:r>
              <a:rPr lang="en-US" altLang="en-US" sz="2000" dirty="0">
                <a:latin typeface="Courier" pitchFamily="49" charset="0"/>
              </a:rPr>
              <a:t>      </a:t>
            </a:r>
            <a:r>
              <a:rPr lang="en-US" altLang="en-US" sz="2000" dirty="0" err="1">
                <a:latin typeface="Courier" pitchFamily="49" charset="0"/>
              </a:rPr>
              <a:t>base.description</a:t>
            </a:r>
            <a:r>
              <a:rPr lang="en-US" altLang="en-US" sz="2000" dirty="0">
                <a:latin typeface="Courier" pitchFamily="49" charset="0"/>
              </a:rPr>
              <a:t> = "Dark Roast";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public override double cost() { return 4.00; }</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p:txBody>
      </p:sp>
      <p:sp>
        <p:nvSpPr>
          <p:cNvPr id="4" name="Rectangle 3">
            <a:extLst>
              <a:ext uri="{FF2B5EF4-FFF2-40B4-BE49-F238E27FC236}">
                <a16:creationId xmlns:a16="http://schemas.microsoft.com/office/drawing/2014/main" id="{95CD0141-BC38-A739-BCD8-C9595AB8D528}"/>
              </a:ext>
            </a:extLst>
          </p:cNvPr>
          <p:cNvSpPr/>
          <p:nvPr/>
        </p:nvSpPr>
        <p:spPr bwMode="auto">
          <a:xfrm>
            <a:off x="4267200" y="1191125"/>
            <a:ext cx="1654049" cy="34240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FF3C4250-49C8-D0BE-D65A-F035E86E6FF2}"/>
              </a:ext>
            </a:extLst>
          </p:cNvPr>
          <p:cNvSpPr/>
          <p:nvPr/>
        </p:nvSpPr>
        <p:spPr bwMode="auto">
          <a:xfrm>
            <a:off x="1524000" y="2286000"/>
            <a:ext cx="5295900" cy="342403"/>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00C7C578-D123-2092-CB79-D49C56B92795}"/>
              </a:ext>
            </a:extLst>
          </p:cNvPr>
          <p:cNvSpPr/>
          <p:nvPr/>
        </p:nvSpPr>
        <p:spPr bwMode="auto">
          <a:xfrm>
            <a:off x="6084824" y="2971802"/>
            <a:ext cx="1992376" cy="342403"/>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837F874F-F665-176C-356C-3F388966BF83}"/>
              </a:ext>
            </a:extLst>
          </p:cNvPr>
          <p:cNvSpPr/>
          <p:nvPr/>
        </p:nvSpPr>
        <p:spPr bwMode="auto">
          <a:xfrm>
            <a:off x="4495800" y="4839196"/>
            <a:ext cx="1902627" cy="34240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D18B1AB7-D3F1-DC9F-AD70-BDB3E842031E}"/>
              </a:ext>
            </a:extLst>
          </p:cNvPr>
          <p:cNvSpPr/>
          <p:nvPr/>
        </p:nvSpPr>
        <p:spPr bwMode="auto">
          <a:xfrm>
            <a:off x="6174573" y="5586663"/>
            <a:ext cx="1902627" cy="34240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5" name="Audio 14">
            <a:hlinkClick r:id="" action="ppaction://media"/>
            <a:extLst>
              <a:ext uri="{FF2B5EF4-FFF2-40B4-BE49-F238E27FC236}">
                <a16:creationId xmlns:a16="http://schemas.microsoft.com/office/drawing/2014/main" id="{F6523B02-7471-DFDA-0B9A-BA6E25A49A3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9" name="Slide Number Placeholder 3">
            <a:extLst>
              <a:ext uri="{FF2B5EF4-FFF2-40B4-BE49-F238E27FC236}">
                <a16:creationId xmlns:a16="http://schemas.microsoft.com/office/drawing/2014/main" id="{EDA24B7E-E758-77B4-10E4-1B1C0DB345F3}"/>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16</a:t>
            </a:fld>
            <a:endParaRPr kumimoji="0" lang="en-US" altLang="en-US" sz="1200" b="0" dirty="0"/>
          </a:p>
        </p:txBody>
      </p:sp>
    </p:spTree>
    <p:custDataLst>
      <p:tags r:id="rId1"/>
    </p:custDataLst>
  </p:cSld>
  <p:clrMapOvr>
    <a:masterClrMapping/>
  </p:clrMapOvr>
  <p:transition spd="slow" advTm="4476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676">
                                            <p:txEl>
                                              <p:pRg st="7" end="7"/>
                                            </p:txEl>
                                          </p:spTgt>
                                        </p:tgtEl>
                                        <p:attrNameLst>
                                          <p:attrName>style.visibility</p:attrName>
                                        </p:attrNameLst>
                                      </p:cBhvr>
                                      <p:to>
                                        <p:strVal val="visible"/>
                                      </p:to>
                                    </p:set>
                                    <p:animEffect transition="in" filter="fade">
                                      <p:cBhvr>
                                        <p:cTn id="26" dur="500"/>
                                        <p:tgtEl>
                                          <p:spTgt spid="28676">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676">
                                            <p:txEl>
                                              <p:pRg st="8" end="8"/>
                                            </p:txEl>
                                          </p:spTgt>
                                        </p:tgtEl>
                                        <p:attrNameLst>
                                          <p:attrName>style.visibility</p:attrName>
                                        </p:attrNameLst>
                                      </p:cBhvr>
                                      <p:to>
                                        <p:strVal val="visible"/>
                                      </p:to>
                                    </p:set>
                                    <p:animEffect transition="in" filter="fade">
                                      <p:cBhvr>
                                        <p:cTn id="29" dur="500"/>
                                        <p:tgtEl>
                                          <p:spTgt spid="28676">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8676">
                                            <p:txEl>
                                              <p:pRg st="9" end="9"/>
                                            </p:txEl>
                                          </p:spTgt>
                                        </p:tgtEl>
                                        <p:attrNameLst>
                                          <p:attrName>style.visibility</p:attrName>
                                        </p:attrNameLst>
                                      </p:cBhvr>
                                      <p:to>
                                        <p:strVal val="visible"/>
                                      </p:to>
                                    </p:set>
                                    <p:animEffect transition="in" filter="fade">
                                      <p:cBhvr>
                                        <p:cTn id="32" dur="500"/>
                                        <p:tgtEl>
                                          <p:spTgt spid="28676">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676">
                                            <p:txEl>
                                              <p:pRg st="10" end="10"/>
                                            </p:txEl>
                                          </p:spTgt>
                                        </p:tgtEl>
                                        <p:attrNameLst>
                                          <p:attrName>style.visibility</p:attrName>
                                        </p:attrNameLst>
                                      </p:cBhvr>
                                      <p:to>
                                        <p:strVal val="visible"/>
                                      </p:to>
                                    </p:set>
                                    <p:animEffect transition="in" filter="fade">
                                      <p:cBhvr>
                                        <p:cTn id="35" dur="500"/>
                                        <p:tgtEl>
                                          <p:spTgt spid="28676">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8676">
                                            <p:txEl>
                                              <p:pRg st="11" end="11"/>
                                            </p:txEl>
                                          </p:spTgt>
                                        </p:tgtEl>
                                        <p:attrNameLst>
                                          <p:attrName>style.visibility</p:attrName>
                                        </p:attrNameLst>
                                      </p:cBhvr>
                                      <p:to>
                                        <p:strVal val="visible"/>
                                      </p:to>
                                    </p:set>
                                    <p:animEffect transition="in" filter="fade">
                                      <p:cBhvr>
                                        <p:cTn id="38" dur="500"/>
                                        <p:tgtEl>
                                          <p:spTgt spid="28676">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8676">
                                            <p:txEl>
                                              <p:pRg st="12" end="12"/>
                                            </p:txEl>
                                          </p:spTgt>
                                        </p:tgtEl>
                                        <p:attrNameLst>
                                          <p:attrName>style.visibility</p:attrName>
                                        </p:attrNameLst>
                                      </p:cBhvr>
                                      <p:to>
                                        <p:strVal val="visible"/>
                                      </p:to>
                                    </p:set>
                                    <p:animEffect transition="in" filter="fade">
                                      <p:cBhvr>
                                        <p:cTn id="41" dur="500"/>
                                        <p:tgtEl>
                                          <p:spTgt spid="28676">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8676">
                                            <p:txEl>
                                              <p:pRg st="13" end="13"/>
                                            </p:txEl>
                                          </p:spTgt>
                                        </p:tgtEl>
                                        <p:attrNameLst>
                                          <p:attrName>style.visibility</p:attrName>
                                        </p:attrNameLst>
                                      </p:cBhvr>
                                      <p:to>
                                        <p:strVal val="visible"/>
                                      </p:to>
                                    </p:set>
                                    <p:animEffect transition="in" filter="fade">
                                      <p:cBhvr>
                                        <p:cTn id="44" dur="500"/>
                                        <p:tgtEl>
                                          <p:spTgt spid="28676">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15"/>
                </p:tgtEl>
              </p:cMediaNode>
            </p:audio>
          </p:childTnLst>
        </p:cTn>
      </p:par>
    </p:tnLst>
    <p:bldLst>
      <p:bldP spid="4" grpId="0" animBg="1"/>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Implementation (Condiments)</a:t>
            </a:r>
            <a:endParaRPr lang="en-SG" dirty="0"/>
          </a:p>
        </p:txBody>
      </p:sp>
      <p:sp>
        <p:nvSpPr>
          <p:cNvPr id="29700" name="Content Placeholder 2"/>
          <p:cNvSpPr>
            <a:spLocks noGrp="1"/>
          </p:cNvSpPr>
          <p:nvPr>
            <p:ph idx="1"/>
          </p:nvPr>
        </p:nvSpPr>
        <p:spPr>
          <a:xfrm>
            <a:off x="533400" y="838200"/>
            <a:ext cx="8458200" cy="5029200"/>
          </a:xfrm>
        </p:spPr>
        <p:txBody>
          <a:bodyPr/>
          <a:lstStyle/>
          <a:p>
            <a:pPr marL="0" indent="0">
              <a:buFont typeface="Wingdings" panose="05000000000000000000" pitchFamily="2" charset="2"/>
              <a:buNone/>
            </a:pPr>
            <a:r>
              <a:rPr lang="en-US" altLang="en-US" sz="2000" dirty="0">
                <a:latin typeface="Courier" pitchFamily="49" charset="0"/>
              </a:rPr>
              <a:t>public class Mocha: </a:t>
            </a:r>
            <a:r>
              <a:rPr lang="en-US" altLang="en-US" sz="2000" dirty="0" err="1">
                <a:latin typeface="Courier" pitchFamily="49" charset="0"/>
              </a:rPr>
              <a:t>CondimentDecorator</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private Beverage </a:t>
            </a:r>
            <a:r>
              <a:rPr lang="en-US" altLang="en-US" sz="2000" dirty="0" err="1">
                <a:latin typeface="Courier" pitchFamily="49" charset="0"/>
              </a:rPr>
              <a:t>beverage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Mocha(Beverage beverage)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this.beverage</a:t>
            </a:r>
            <a:r>
              <a:rPr lang="en-US" altLang="en-US" sz="2000" dirty="0">
                <a:latin typeface="Courier" pitchFamily="49" charset="0"/>
              </a:rPr>
              <a:t> = beverage;</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override string </a:t>
            </a:r>
            <a:r>
              <a:rPr lang="en-US" altLang="en-US" sz="2000" dirty="0" err="1">
                <a:latin typeface="Courier" pitchFamily="49" charset="0"/>
              </a:rPr>
              <a:t>getDescription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return </a:t>
            </a:r>
            <a:r>
              <a:rPr lang="en-US" altLang="en-US" sz="2000" dirty="0" err="1">
                <a:latin typeface="Courier" pitchFamily="49" charset="0"/>
              </a:rPr>
              <a:t>beverage.getDescription</a:t>
            </a:r>
            <a:r>
              <a:rPr lang="en-US" altLang="en-US" sz="2000" dirty="0">
                <a:latin typeface="Courier" pitchFamily="49" charset="0"/>
              </a:rPr>
              <a:t>() + ", mocha";</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override double cost() {</a:t>
            </a:r>
          </a:p>
          <a:p>
            <a:pPr marL="0" indent="0">
              <a:buFont typeface="Wingdings" panose="05000000000000000000" pitchFamily="2" charset="2"/>
              <a:buNone/>
            </a:pPr>
            <a:r>
              <a:rPr lang="en-US" altLang="en-US" sz="2000" dirty="0">
                <a:latin typeface="Courier" pitchFamily="49" charset="0"/>
              </a:rPr>
              <a:t>        return 0.80 + </a:t>
            </a:r>
            <a:r>
              <a:rPr lang="en-US" altLang="en-US" sz="2000" dirty="0" err="1">
                <a:latin typeface="Courier" pitchFamily="49" charset="0"/>
              </a:rPr>
              <a:t>beverage.cost</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26C55826-C60E-1474-6F74-7768FB249365}"/>
              </a:ext>
            </a:extLst>
          </p:cNvPr>
          <p:cNvSpPr/>
          <p:nvPr/>
        </p:nvSpPr>
        <p:spPr bwMode="auto">
          <a:xfrm>
            <a:off x="3376864" y="901223"/>
            <a:ext cx="3087584"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0D2732C9-DB3F-E3F6-AF91-A14BE6A63F2E}"/>
              </a:ext>
            </a:extLst>
          </p:cNvPr>
          <p:cNvSpPr/>
          <p:nvPr/>
        </p:nvSpPr>
        <p:spPr bwMode="auto">
          <a:xfrm>
            <a:off x="1179616" y="1273340"/>
            <a:ext cx="4001984"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802D3D34-0B85-A70B-63FF-A4DFF2A0DFA2}"/>
              </a:ext>
            </a:extLst>
          </p:cNvPr>
          <p:cNvSpPr/>
          <p:nvPr/>
        </p:nvSpPr>
        <p:spPr bwMode="auto">
          <a:xfrm>
            <a:off x="1676400" y="2362200"/>
            <a:ext cx="4001984"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430B2C78-6D5E-A7A3-CAEE-BBAF16DA7B84}"/>
              </a:ext>
            </a:extLst>
          </p:cNvPr>
          <p:cNvSpPr/>
          <p:nvPr/>
        </p:nvSpPr>
        <p:spPr bwMode="auto">
          <a:xfrm>
            <a:off x="1708484" y="3810000"/>
            <a:ext cx="6992092"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41B32E3-77E6-DF9E-F939-BA29C802D307}"/>
              </a:ext>
            </a:extLst>
          </p:cNvPr>
          <p:cNvSpPr/>
          <p:nvPr/>
        </p:nvSpPr>
        <p:spPr bwMode="auto">
          <a:xfrm>
            <a:off x="1708484" y="5251504"/>
            <a:ext cx="4755964"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pic>
        <p:nvPicPr>
          <p:cNvPr id="16" name="Audio 15">
            <a:hlinkClick r:id="" action="ppaction://media"/>
            <a:extLst>
              <a:ext uri="{FF2B5EF4-FFF2-40B4-BE49-F238E27FC236}">
                <a16:creationId xmlns:a16="http://schemas.microsoft.com/office/drawing/2014/main" id="{82D6F256-D1A7-9762-9F3C-7B00DD907DE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9" name="Slide Number Placeholder 3">
            <a:extLst>
              <a:ext uri="{FF2B5EF4-FFF2-40B4-BE49-F238E27FC236}">
                <a16:creationId xmlns:a16="http://schemas.microsoft.com/office/drawing/2014/main" id="{371F6C0C-13E5-BD77-7045-A257464C5934}"/>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17</a:t>
            </a:fld>
            <a:endParaRPr kumimoji="0" lang="en-US" altLang="en-US" sz="1200" b="0" dirty="0"/>
          </a:p>
        </p:txBody>
      </p:sp>
    </p:spTree>
    <p:custDataLst>
      <p:tags r:id="rId1"/>
    </p:custDataLst>
  </p:cSld>
  <p:clrMapOvr>
    <a:masterClrMapping/>
  </p:clrMapOvr>
  <p:transition spd="slow" advTm="5344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6"/>
                </p:tgtEl>
              </p:cMediaNode>
            </p:audio>
          </p:childTnLst>
        </p:cTn>
      </p:par>
    </p:tnLst>
    <p:bldLst>
      <p:bldP spid="4" grpId="0" animBg="1"/>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Let’s Test It</a:t>
            </a:r>
            <a:endParaRPr lang="en-SG" dirty="0"/>
          </a:p>
        </p:txBody>
      </p:sp>
      <p:sp>
        <p:nvSpPr>
          <p:cNvPr id="31748" name="Content Placeholder 2"/>
          <p:cNvSpPr>
            <a:spLocks noGrp="1"/>
          </p:cNvSpPr>
          <p:nvPr>
            <p:ph idx="1"/>
          </p:nvPr>
        </p:nvSpPr>
        <p:spPr>
          <a:xfrm>
            <a:off x="609600" y="1143000"/>
            <a:ext cx="8250238" cy="5029200"/>
          </a:xfrm>
        </p:spPr>
        <p:txBody>
          <a:bodyPr/>
          <a:lstStyle/>
          <a:p>
            <a:pPr marL="0" indent="0">
              <a:buFont typeface="Wingdings" panose="05000000000000000000" pitchFamily="2" charset="2"/>
              <a:buNone/>
            </a:pPr>
            <a:r>
              <a:rPr lang="en-US" altLang="en-US" sz="2000" dirty="0">
                <a:latin typeface="Courier" pitchFamily="49" charset="0"/>
              </a:rPr>
              <a:t>Beverage drink1 = new </a:t>
            </a:r>
            <a:r>
              <a:rPr lang="en-US" altLang="en-US" sz="2000" dirty="0" err="1">
                <a:latin typeface="Courier" pitchFamily="49" charset="0"/>
              </a:rPr>
              <a:t>HouseBlend</a:t>
            </a:r>
            <a:r>
              <a:rPr lang="en-US" altLang="en-US" sz="2000" dirty="0">
                <a:latin typeface="Courier" pitchFamily="49" charset="0"/>
              </a:rPr>
              <a:t>();</a:t>
            </a:r>
          </a:p>
          <a:p>
            <a:pPr marL="0" indent="0">
              <a:buFont typeface="Wingdings" panose="05000000000000000000" pitchFamily="2" charset="2"/>
              <a:buNone/>
            </a:pPr>
            <a:r>
              <a:rPr lang="en-US" altLang="en-US" sz="2000" dirty="0" err="1">
                <a:latin typeface="Courier" pitchFamily="49" charset="0"/>
              </a:rPr>
              <a:t>Console.WriteLine</a:t>
            </a:r>
            <a:r>
              <a:rPr lang="en-US" altLang="en-US" sz="2000" dirty="0">
                <a:latin typeface="Courier" pitchFamily="49" charset="0"/>
              </a:rPr>
              <a:t>($"{drink1.getDescription()}: ${drink1.cost():N2}");</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Beverage drink2 = new </a:t>
            </a:r>
            <a:r>
              <a:rPr lang="en-US" altLang="en-US" sz="2000" dirty="0" err="1">
                <a:latin typeface="Courier" pitchFamily="49" charset="0"/>
              </a:rPr>
              <a:t>DarkRoast</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drink2 = new Mocha(drink2);</a:t>
            </a:r>
          </a:p>
          <a:p>
            <a:pPr marL="0" indent="0">
              <a:buFont typeface="Wingdings" panose="05000000000000000000" pitchFamily="2" charset="2"/>
              <a:buNone/>
            </a:pPr>
            <a:r>
              <a:rPr lang="en-US" altLang="en-US" sz="2000" dirty="0">
                <a:latin typeface="Courier" pitchFamily="49" charset="0"/>
              </a:rPr>
              <a:t>drink2 = new Mocha(drink2);</a:t>
            </a:r>
          </a:p>
          <a:p>
            <a:pPr marL="0" indent="0">
              <a:buFont typeface="Wingdings" panose="05000000000000000000" pitchFamily="2" charset="2"/>
              <a:buNone/>
            </a:pPr>
            <a:r>
              <a:rPr lang="en-US" altLang="en-US" sz="2000" dirty="0">
                <a:latin typeface="Courier" pitchFamily="49" charset="0"/>
              </a:rPr>
              <a:t>drink2 = new Whipped(drink2);</a:t>
            </a:r>
          </a:p>
          <a:p>
            <a:pPr marL="0" indent="0">
              <a:buFont typeface="Wingdings" panose="05000000000000000000" pitchFamily="2" charset="2"/>
              <a:buNone/>
            </a:pPr>
            <a:r>
              <a:rPr lang="en-US" altLang="en-US" sz="2000" dirty="0" err="1">
                <a:latin typeface="Courier" pitchFamily="49" charset="0"/>
              </a:rPr>
              <a:t>Console.WriteLine</a:t>
            </a:r>
            <a:r>
              <a:rPr lang="en-US" altLang="en-US" sz="2000" dirty="0">
                <a:latin typeface="Courier" pitchFamily="49" charset="0"/>
              </a:rPr>
              <a:t>($"{drink2.getDescription()}: ${drink2.cost():N2}");</a:t>
            </a:r>
          </a:p>
        </p:txBody>
      </p:sp>
      <p:sp>
        <p:nvSpPr>
          <p:cNvPr id="4" name="Rectangle 3">
            <a:extLst>
              <a:ext uri="{FF2B5EF4-FFF2-40B4-BE49-F238E27FC236}">
                <a16:creationId xmlns:a16="http://schemas.microsoft.com/office/drawing/2014/main" id="{D79541AA-8D19-0D75-9913-1BCB0CCE67E4}"/>
              </a:ext>
            </a:extLst>
          </p:cNvPr>
          <p:cNvSpPr/>
          <p:nvPr/>
        </p:nvSpPr>
        <p:spPr bwMode="auto">
          <a:xfrm>
            <a:off x="640080" y="1208745"/>
            <a:ext cx="5486400" cy="262059"/>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9523AF3B-8BFD-5E8E-2A0D-D21C428BD23B}"/>
              </a:ext>
            </a:extLst>
          </p:cNvPr>
          <p:cNvSpPr/>
          <p:nvPr/>
        </p:nvSpPr>
        <p:spPr bwMode="auto">
          <a:xfrm>
            <a:off x="672164" y="3322284"/>
            <a:ext cx="4204636"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606D3D23-523D-89BE-FE9D-FBA3E1943981}"/>
              </a:ext>
            </a:extLst>
          </p:cNvPr>
          <p:cNvSpPr/>
          <p:nvPr/>
        </p:nvSpPr>
        <p:spPr bwMode="auto">
          <a:xfrm>
            <a:off x="677776" y="3711720"/>
            <a:ext cx="4503824" cy="66293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C4B818D2-F00C-E8AB-00A7-EB6E8AAF196D}"/>
              </a:ext>
            </a:extLst>
          </p:cNvPr>
          <p:cNvSpPr/>
          <p:nvPr/>
        </p:nvSpPr>
        <p:spPr bwMode="auto">
          <a:xfrm>
            <a:off x="620028" y="2970416"/>
            <a:ext cx="5283467" cy="28171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9" name="TextBox 8">
            <a:extLst>
              <a:ext uri="{FF2B5EF4-FFF2-40B4-BE49-F238E27FC236}">
                <a16:creationId xmlns:a16="http://schemas.microsoft.com/office/drawing/2014/main" id="{8F41FFDB-5E60-BD62-D2B1-530986B29679}"/>
              </a:ext>
            </a:extLst>
          </p:cNvPr>
          <p:cNvSpPr txBox="1"/>
          <p:nvPr/>
        </p:nvSpPr>
        <p:spPr>
          <a:xfrm>
            <a:off x="741947" y="2280743"/>
            <a:ext cx="3031958" cy="400110"/>
          </a:xfrm>
          <a:prstGeom prst="rect">
            <a:avLst/>
          </a:prstGeom>
          <a:noFill/>
          <a:ln>
            <a:solidFill>
              <a:schemeClr val="accent1"/>
            </a:solidFill>
          </a:ln>
        </p:spPr>
        <p:txBody>
          <a:bodyPr wrap="square" rtlCol="0">
            <a:spAutoFit/>
          </a:bodyPr>
          <a:lstStyle/>
          <a:p>
            <a:r>
              <a:rPr lang="en-GB" sz="2000" dirty="0">
                <a:latin typeface="Courier New" panose="02070309020205020404" pitchFamily="49" charset="0"/>
                <a:cs typeface="Courier New" panose="02070309020205020404" pitchFamily="49" charset="0"/>
              </a:rPr>
              <a:t>House Blend: $4.50</a:t>
            </a:r>
          </a:p>
        </p:txBody>
      </p:sp>
      <p:sp>
        <p:nvSpPr>
          <p:cNvPr id="10" name="TextBox 9">
            <a:extLst>
              <a:ext uri="{FF2B5EF4-FFF2-40B4-BE49-F238E27FC236}">
                <a16:creationId xmlns:a16="http://schemas.microsoft.com/office/drawing/2014/main" id="{12FE3D37-FABE-CB74-ADE4-8EAE71708E4A}"/>
              </a:ext>
            </a:extLst>
          </p:cNvPr>
          <p:cNvSpPr txBox="1"/>
          <p:nvPr/>
        </p:nvSpPr>
        <p:spPr>
          <a:xfrm>
            <a:off x="741947" y="5236277"/>
            <a:ext cx="7249319" cy="400544"/>
          </a:xfrm>
          <a:prstGeom prst="rect">
            <a:avLst/>
          </a:prstGeom>
          <a:noFill/>
          <a:ln>
            <a:solidFill>
              <a:schemeClr val="accent1"/>
            </a:solidFill>
          </a:ln>
        </p:spPr>
        <p:txBody>
          <a:bodyPr wrap="square" rtlCol="0">
            <a:spAutoFit/>
          </a:bodyPr>
          <a:lstStyle/>
          <a:p>
            <a:r>
              <a:rPr lang="en-US" sz="2000" dirty="0">
                <a:latin typeface="Courier New" panose="02070309020205020404" pitchFamily="49" charset="0"/>
                <a:cs typeface="Courier New" panose="02070309020205020404" pitchFamily="49" charset="0"/>
              </a:rPr>
              <a:t>Dark Roast, mocha, mocha, whipped cream: $6.10</a:t>
            </a:r>
            <a:endParaRPr lang="en-GB" sz="2000" dirty="0">
              <a:latin typeface="Courier New" panose="02070309020205020404" pitchFamily="49" charset="0"/>
              <a:cs typeface="Courier New" panose="02070309020205020404" pitchFamily="49" charset="0"/>
            </a:endParaRPr>
          </a:p>
        </p:txBody>
      </p:sp>
      <p:pic>
        <p:nvPicPr>
          <p:cNvPr id="22" name="Audio 21">
            <a:hlinkClick r:id="" action="ppaction://media"/>
            <a:extLst>
              <a:ext uri="{FF2B5EF4-FFF2-40B4-BE49-F238E27FC236}">
                <a16:creationId xmlns:a16="http://schemas.microsoft.com/office/drawing/2014/main" id="{2AE09339-DAD0-7C2A-98EB-F32CFF5990E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5" name="Slide Number Placeholder 3">
            <a:extLst>
              <a:ext uri="{FF2B5EF4-FFF2-40B4-BE49-F238E27FC236}">
                <a16:creationId xmlns:a16="http://schemas.microsoft.com/office/drawing/2014/main" id="{C606A1C8-9C25-0898-EECA-5A050E896E6D}"/>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18</a:t>
            </a:fld>
            <a:endParaRPr kumimoji="0" lang="en-US" altLang="en-US" sz="1200" b="0" dirty="0"/>
          </a:p>
        </p:txBody>
      </p:sp>
    </p:spTree>
    <p:custDataLst>
      <p:tags r:id="rId1"/>
    </p:custDataLst>
  </p:cSld>
  <p:clrMapOvr>
    <a:masterClrMapping/>
  </p:clrMapOvr>
  <p:transition spd="slow" advTm="10411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748">
                                            <p:txEl>
                                              <p:pRg st="0" end="0"/>
                                            </p:txEl>
                                          </p:spTgt>
                                        </p:tgtEl>
                                        <p:attrNameLst>
                                          <p:attrName>style.visibility</p:attrName>
                                        </p:attrNameLst>
                                      </p:cBhvr>
                                      <p:to>
                                        <p:strVal val="visible"/>
                                      </p:to>
                                    </p:set>
                                    <p:animEffect transition="in" filter="fade">
                                      <p:cBhvr>
                                        <p:cTn id="11" dur="500"/>
                                        <p:tgtEl>
                                          <p:spTgt spid="31748">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1748">
                                            <p:txEl>
                                              <p:pRg st="1" end="1"/>
                                            </p:txEl>
                                          </p:spTgt>
                                        </p:tgtEl>
                                        <p:attrNameLst>
                                          <p:attrName>style.visibility</p:attrName>
                                        </p:attrNameLst>
                                      </p:cBhvr>
                                      <p:to>
                                        <p:strVal val="visible"/>
                                      </p:to>
                                    </p:set>
                                    <p:animEffect transition="in" filter="fade">
                                      <p:cBhvr>
                                        <p:cTn id="14" dur="500"/>
                                        <p:tgtEl>
                                          <p:spTgt spid="3174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748">
                                            <p:txEl>
                                              <p:pRg st="4" end="4"/>
                                            </p:txEl>
                                          </p:spTgt>
                                        </p:tgtEl>
                                        <p:attrNameLst>
                                          <p:attrName>style.visibility</p:attrName>
                                        </p:attrNameLst>
                                      </p:cBhvr>
                                      <p:to>
                                        <p:strVal val="visible"/>
                                      </p:to>
                                    </p:set>
                                    <p:animEffect transition="in" filter="fade">
                                      <p:cBhvr>
                                        <p:cTn id="29" dur="500"/>
                                        <p:tgtEl>
                                          <p:spTgt spid="31748">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1748">
                                            <p:txEl>
                                              <p:pRg st="5" end="5"/>
                                            </p:txEl>
                                          </p:spTgt>
                                        </p:tgtEl>
                                        <p:attrNameLst>
                                          <p:attrName>style.visibility</p:attrName>
                                        </p:attrNameLst>
                                      </p:cBhvr>
                                      <p:to>
                                        <p:strVal val="visible"/>
                                      </p:to>
                                    </p:set>
                                    <p:animEffect transition="in" filter="fade">
                                      <p:cBhvr>
                                        <p:cTn id="32" dur="500"/>
                                        <p:tgtEl>
                                          <p:spTgt spid="31748">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1748">
                                            <p:txEl>
                                              <p:pRg st="6" end="6"/>
                                            </p:txEl>
                                          </p:spTgt>
                                        </p:tgtEl>
                                        <p:attrNameLst>
                                          <p:attrName>style.visibility</p:attrName>
                                        </p:attrNameLst>
                                      </p:cBhvr>
                                      <p:to>
                                        <p:strVal val="visible"/>
                                      </p:to>
                                    </p:set>
                                    <p:animEffect transition="in" filter="fade">
                                      <p:cBhvr>
                                        <p:cTn id="35" dur="500"/>
                                        <p:tgtEl>
                                          <p:spTgt spid="31748">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1748">
                                            <p:txEl>
                                              <p:pRg st="7" end="7"/>
                                            </p:txEl>
                                          </p:spTgt>
                                        </p:tgtEl>
                                        <p:attrNameLst>
                                          <p:attrName>style.visibility</p:attrName>
                                        </p:attrNameLst>
                                      </p:cBhvr>
                                      <p:to>
                                        <p:strVal val="visible"/>
                                      </p:to>
                                    </p:set>
                                    <p:animEffect transition="in" filter="fade">
                                      <p:cBhvr>
                                        <p:cTn id="38" dur="500"/>
                                        <p:tgtEl>
                                          <p:spTgt spid="31748">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1748">
                                            <p:txEl>
                                              <p:pRg st="8" end="8"/>
                                            </p:txEl>
                                          </p:spTgt>
                                        </p:tgtEl>
                                        <p:attrNameLst>
                                          <p:attrName>style.visibility</p:attrName>
                                        </p:attrNameLst>
                                      </p:cBhvr>
                                      <p:to>
                                        <p:strVal val="visible"/>
                                      </p:to>
                                    </p:set>
                                    <p:animEffect transition="in" filter="fade">
                                      <p:cBhvr>
                                        <p:cTn id="41" dur="500"/>
                                        <p:tgtEl>
                                          <p:spTgt spid="31748">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22"/>
                </p:tgtEl>
              </p:cMediaNode>
            </p:audio>
          </p:childTnLst>
        </p:cTn>
      </p:par>
    </p:tnLst>
    <p:bldLst>
      <p:bldP spid="4" grpId="0" animBg="1"/>
      <p:bldP spid="6" grpId="0" animBg="1"/>
      <p:bldP spid="7" grpId="0" animBg="1"/>
      <p:bldP spid="13"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381000" y="914400"/>
            <a:ext cx="8153400" cy="5181600"/>
          </a:xfrm>
        </p:spPr>
        <p:txBody>
          <a:bodyPr/>
          <a:lstStyle/>
          <a:p>
            <a:r>
              <a:rPr lang="en-US" altLang="en-US" dirty="0"/>
              <a:t>We can add new responsibilities to objects at run-time </a:t>
            </a:r>
          </a:p>
          <a:p>
            <a:pPr lvl="1"/>
            <a:r>
              <a:rPr lang="en-US" altLang="en-US" dirty="0"/>
              <a:t>Wrap components with as many new decorators as needed</a:t>
            </a:r>
          </a:p>
          <a:p>
            <a:r>
              <a:rPr lang="en-US" altLang="en-US" dirty="0"/>
              <a:t>Avoids feature-laden classes high up in the hierarchy</a:t>
            </a:r>
          </a:p>
          <a:p>
            <a:pPr lvl="1"/>
            <a:r>
              <a:rPr lang="en-US" altLang="en-US" dirty="0"/>
              <a:t>Add functionality incrementally, composed of simple pieces</a:t>
            </a:r>
          </a:p>
          <a:p>
            <a:pPr lvl="1"/>
            <a:r>
              <a:rPr lang="en-US" altLang="en-US" dirty="0"/>
              <a:t>“Pay as you go”</a:t>
            </a:r>
          </a:p>
          <a:p>
            <a:pPr lvl="1"/>
            <a:endParaRPr lang="en-US" altLang="en-US" dirty="0"/>
          </a:p>
        </p:txBody>
      </p:sp>
      <p:sp>
        <p:nvSpPr>
          <p:cNvPr id="2" name="Title 1"/>
          <p:cNvSpPr>
            <a:spLocks noGrp="1"/>
          </p:cNvSpPr>
          <p:nvPr>
            <p:ph type="title"/>
          </p:nvPr>
        </p:nvSpPr>
        <p:spPr/>
        <p:txBody>
          <a:bodyPr/>
          <a:lstStyle/>
          <a:p>
            <a:pPr>
              <a:defRPr/>
            </a:pPr>
            <a:r>
              <a:rPr lang="en-US"/>
              <a:t>What Have We Achieved?</a:t>
            </a:r>
            <a:endParaRPr lang="en-SG"/>
          </a:p>
        </p:txBody>
      </p:sp>
      <p:pic>
        <p:nvPicPr>
          <p:cNvPr id="15" name="Audio 14">
            <a:hlinkClick r:id="" action="ppaction://media"/>
            <a:extLst>
              <a:ext uri="{FF2B5EF4-FFF2-40B4-BE49-F238E27FC236}">
                <a16:creationId xmlns:a16="http://schemas.microsoft.com/office/drawing/2014/main" id="{442A9743-9D51-0971-9890-7B79838EFFD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CA35ACFD-8079-EDF0-58D5-B6404248B812}"/>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19</a:t>
            </a:fld>
            <a:endParaRPr kumimoji="0" lang="en-US" altLang="en-US" sz="1200" b="0" dirty="0"/>
          </a:p>
        </p:txBody>
      </p:sp>
    </p:spTree>
    <p:custDataLst>
      <p:tags r:id="rId1"/>
    </p:custDataLst>
  </p:cSld>
  <p:clrMapOvr>
    <a:masterClrMapping/>
  </p:clrMapOvr>
  <p:transition spd="slow" advTm="509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0723">
                                            <p:txEl>
                                              <p:pRg st="1" end="1"/>
                                            </p:txEl>
                                          </p:spTgt>
                                        </p:tgtEl>
                                        <p:attrNameLst>
                                          <p:attrName>style.visibility</p:attrName>
                                        </p:attrNameLst>
                                      </p:cBhvr>
                                      <p:to>
                                        <p:strVal val="visible"/>
                                      </p:to>
                                    </p:set>
                                    <p:animEffect transition="in" filter="fade">
                                      <p:cBhvr>
                                        <p:cTn id="14" dur="500"/>
                                        <p:tgtEl>
                                          <p:spTgt spid="3072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23">
                                            <p:txEl>
                                              <p:pRg st="2" end="2"/>
                                            </p:txEl>
                                          </p:spTgt>
                                        </p:tgtEl>
                                        <p:attrNameLst>
                                          <p:attrName>style.visibility</p:attrName>
                                        </p:attrNameLst>
                                      </p:cBhvr>
                                      <p:to>
                                        <p:strVal val="visible"/>
                                      </p:to>
                                    </p:set>
                                    <p:animEffect transition="in" filter="fade">
                                      <p:cBhvr>
                                        <p:cTn id="19" dur="500"/>
                                        <p:tgtEl>
                                          <p:spTgt spid="3072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fade">
                                      <p:cBhvr>
                                        <p:cTn id="22" dur="500"/>
                                        <p:tgtEl>
                                          <p:spTgt spid="3072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0723">
                                            <p:txEl>
                                              <p:pRg st="4" end="4"/>
                                            </p:txEl>
                                          </p:spTgt>
                                        </p:tgtEl>
                                        <p:attrNameLst>
                                          <p:attrName>style.visibility</p:attrName>
                                        </p:attrNameLst>
                                      </p:cBhvr>
                                      <p:to>
                                        <p:strVal val="visible"/>
                                      </p:to>
                                    </p:set>
                                    <p:animEffect transition="in" filter="fade">
                                      <p:cBhvr>
                                        <p:cTn id="25" dur="500"/>
                                        <p:tgtEl>
                                          <p:spTgt spid="30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Example Problem – </a:t>
            </a:r>
            <a:r>
              <a:rPr lang="en-US" dirty="0" err="1"/>
              <a:t>Starbuzz</a:t>
            </a:r>
            <a:endParaRPr lang="en-SG" dirty="0"/>
          </a:p>
        </p:txBody>
      </p:sp>
      <p:sp>
        <p:nvSpPr>
          <p:cNvPr id="17411" name="Content Placeholder 2"/>
          <p:cNvSpPr>
            <a:spLocks noGrp="1"/>
          </p:cNvSpPr>
          <p:nvPr>
            <p:ph idx="1"/>
          </p:nvPr>
        </p:nvSpPr>
        <p:spPr/>
        <p:txBody>
          <a:bodyPr/>
          <a:lstStyle/>
          <a:p>
            <a:r>
              <a:rPr lang="en-US" altLang="en-US" dirty="0" err="1"/>
              <a:t>Starbuzz</a:t>
            </a:r>
            <a:r>
              <a:rPr lang="en-US" altLang="en-US" dirty="0"/>
              <a:t> serves a variety of freshly brewed coffee</a:t>
            </a:r>
          </a:p>
          <a:p>
            <a:r>
              <a:rPr lang="en-US" altLang="en-US" dirty="0"/>
              <a:t>Initial class diagram:</a:t>
            </a:r>
          </a:p>
        </p:txBody>
      </p:sp>
      <p:sp>
        <p:nvSpPr>
          <p:cNvPr id="17412"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2</a:t>
            </a:fld>
            <a:endParaRPr kumimoji="0" lang="en-US" altLang="en-US" sz="1200" b="0" dirty="0"/>
          </a:p>
        </p:txBody>
      </p:sp>
      <p:pic>
        <p:nvPicPr>
          <p:cNvPr id="5" name="Picture 4">
            <a:extLst>
              <a:ext uri="{FF2B5EF4-FFF2-40B4-BE49-F238E27FC236}">
                <a16:creationId xmlns:a16="http://schemas.microsoft.com/office/drawing/2014/main" id="{D3D6C589-B536-B700-115D-113A04AB72D2}"/>
              </a:ext>
            </a:extLst>
          </p:cNvPr>
          <p:cNvPicPr>
            <a:picLocks noChangeAspect="1"/>
          </p:cNvPicPr>
          <p:nvPr/>
        </p:nvPicPr>
        <p:blipFill>
          <a:blip r:embed="rId6"/>
          <a:stretch>
            <a:fillRect/>
          </a:stretch>
        </p:blipFill>
        <p:spPr>
          <a:xfrm>
            <a:off x="759784" y="2819400"/>
            <a:ext cx="7395832" cy="3124200"/>
          </a:xfrm>
          <a:prstGeom prst="rect">
            <a:avLst/>
          </a:prstGeom>
        </p:spPr>
      </p:pic>
      <p:sp>
        <p:nvSpPr>
          <p:cNvPr id="6" name="Rectangle 5">
            <a:extLst>
              <a:ext uri="{FF2B5EF4-FFF2-40B4-BE49-F238E27FC236}">
                <a16:creationId xmlns:a16="http://schemas.microsoft.com/office/drawing/2014/main" id="{F1DC1579-CF1D-5174-7CD3-72FFC8486353}"/>
              </a:ext>
            </a:extLst>
          </p:cNvPr>
          <p:cNvSpPr/>
          <p:nvPr/>
        </p:nvSpPr>
        <p:spPr bwMode="auto">
          <a:xfrm>
            <a:off x="3619500" y="2843462"/>
            <a:ext cx="1714500" cy="1423737"/>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1" name="Audio 10">
            <a:hlinkClick r:id="" action="ppaction://media"/>
            <a:extLst>
              <a:ext uri="{FF2B5EF4-FFF2-40B4-BE49-F238E27FC236}">
                <a16:creationId xmlns:a16="http://schemas.microsoft.com/office/drawing/2014/main" id="{1AB112B0-A374-D6F2-F254-AD9D258F1C8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p:transition spd="slow" advTm="6867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animEffect transition="in" filter="fade">
                                      <p:cBhvr>
                                        <p:cTn id="11" dur="500"/>
                                        <p:tgtEl>
                                          <p:spTgt spid="17411">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1"/>
                </p:tgtEl>
              </p:cMediaNode>
            </p:audio>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B95A-66A0-B4E2-C3DD-170AA2050195}"/>
              </a:ext>
            </a:extLst>
          </p:cNvPr>
          <p:cNvSpPr>
            <a:spLocks noGrp="1"/>
          </p:cNvSpPr>
          <p:nvPr>
            <p:ph type="title"/>
          </p:nvPr>
        </p:nvSpPr>
        <p:spPr/>
        <p:txBody>
          <a:bodyPr/>
          <a:lstStyle/>
          <a:p>
            <a:r>
              <a:rPr lang="en-US" dirty="0"/>
              <a:t>Things to Note</a:t>
            </a:r>
            <a:endParaRPr lang="en-GB" dirty="0"/>
          </a:p>
        </p:txBody>
      </p:sp>
      <p:sp>
        <p:nvSpPr>
          <p:cNvPr id="3" name="Content Placeholder 2">
            <a:extLst>
              <a:ext uri="{FF2B5EF4-FFF2-40B4-BE49-F238E27FC236}">
                <a16:creationId xmlns:a16="http://schemas.microsoft.com/office/drawing/2014/main" id="{CBDFEE9B-40E2-6D50-55C3-8D55CC4AD3F0}"/>
              </a:ext>
            </a:extLst>
          </p:cNvPr>
          <p:cNvSpPr>
            <a:spLocks noGrp="1"/>
          </p:cNvSpPr>
          <p:nvPr>
            <p:ph idx="1"/>
          </p:nvPr>
        </p:nvSpPr>
        <p:spPr/>
        <p:txBody>
          <a:bodyPr/>
          <a:lstStyle/>
          <a:p>
            <a:r>
              <a:rPr lang="en-US" dirty="0"/>
              <a:t>Although decorators inherit from components, they are not identical</a:t>
            </a:r>
          </a:p>
          <a:p>
            <a:pPr lvl="1"/>
            <a:r>
              <a:rPr lang="en-US" dirty="0"/>
              <a:t>When using the Decorator pattern, do not rely on concrete object types</a:t>
            </a:r>
          </a:p>
          <a:p>
            <a:r>
              <a:rPr lang="en-US" dirty="0"/>
              <a:t>Lots of little objects</a:t>
            </a:r>
          </a:p>
          <a:p>
            <a:pPr lvl="1"/>
            <a:r>
              <a:rPr lang="en-US" dirty="0"/>
              <a:t>May be confusing to those who do not understand the pattern</a:t>
            </a:r>
          </a:p>
          <a:p>
            <a:r>
              <a:rPr lang="en-US" dirty="0"/>
              <a:t>Decorating requires lots of “new” statements</a:t>
            </a:r>
          </a:p>
          <a:p>
            <a:pPr lvl="1"/>
            <a:r>
              <a:rPr lang="en-US" dirty="0"/>
              <a:t>We will see one solution to this next week </a:t>
            </a:r>
            <a:r>
              <a:rPr lang="en-US" dirty="0">
                <a:sym typeface="Wingdings" panose="05000000000000000000" pitchFamily="2" charset="2"/>
              </a:rPr>
              <a:t></a:t>
            </a:r>
            <a:endParaRPr lang="en-GB" dirty="0"/>
          </a:p>
        </p:txBody>
      </p:sp>
      <p:sp>
        <p:nvSpPr>
          <p:cNvPr id="4" name="Slide Number Placeholder 3">
            <a:extLst>
              <a:ext uri="{FF2B5EF4-FFF2-40B4-BE49-F238E27FC236}">
                <a16:creationId xmlns:a16="http://schemas.microsoft.com/office/drawing/2014/main" id="{C2E24D39-789C-FAA8-9C01-73E47F712886}"/>
              </a:ext>
            </a:extLst>
          </p:cNvPr>
          <p:cNvSpPr>
            <a:spLocks noGrp="1"/>
          </p:cNvSpPr>
          <p:nvPr>
            <p:ph type="sldNum" sz="quarter" idx="4"/>
          </p:nvPr>
        </p:nvSpPr>
        <p:spPr/>
        <p:txBody>
          <a:bodyPr/>
          <a:lstStyle/>
          <a:p>
            <a:pPr>
              <a:defRPr/>
            </a:pPr>
            <a:r>
              <a:rPr lang="en-US"/>
              <a:t>  Lecture </a:t>
            </a:r>
            <a:r>
              <a:rPr lang="en-US">
                <a:solidFill>
                  <a:srgbClr val="FF0000"/>
                </a:solidFill>
              </a:rPr>
              <a:t>5.1</a:t>
            </a:r>
            <a:br>
              <a:rPr lang="en-US"/>
            </a:br>
            <a:r>
              <a:rPr lang="en-US"/>
              <a:t> Slide </a:t>
            </a:r>
            <a:fld id="{FF9B6805-2258-4A0A-A38F-E119E90B2031}" type="slidenum">
              <a:rPr lang="en-US" smtClean="0"/>
              <a:pPr>
                <a:defRPr/>
              </a:pPr>
              <a:t>20</a:t>
            </a:fld>
            <a:endParaRPr lang="en-US" dirty="0"/>
          </a:p>
        </p:txBody>
      </p:sp>
      <p:pic>
        <p:nvPicPr>
          <p:cNvPr id="7" name="Audio 6">
            <a:hlinkClick r:id="" action="ppaction://media"/>
            <a:extLst>
              <a:ext uri="{FF2B5EF4-FFF2-40B4-BE49-F238E27FC236}">
                <a16:creationId xmlns:a16="http://schemas.microsoft.com/office/drawing/2014/main" id="{3EA2FE08-2770-BACE-55C5-E82D550935F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141727666"/>
      </p:ext>
    </p:extLst>
  </p:cSld>
  <p:clrMapOvr>
    <a:masterClrMapping/>
  </p:clrMapOvr>
  <p:transition spd="slow" advTm="8190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Decorator design pattern</a:t>
            </a:r>
          </a:p>
          <a:p>
            <a:pPr lvl="1"/>
            <a:endParaRPr lang="en-US" altLang="en-US" dirty="0"/>
          </a:p>
          <a:p>
            <a:r>
              <a:rPr lang="en-US" altLang="en-US" dirty="0"/>
              <a:t>The “Open-Closed” Design Principle</a:t>
            </a:r>
          </a:p>
          <a:p>
            <a:pPr lvl="1"/>
            <a:r>
              <a:rPr lang="en-US" altLang="en-US" dirty="0"/>
              <a:t>Classes should be open for extension, but closed for modification</a:t>
            </a:r>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Audio 9">
            <a:hlinkClick r:id="" action="ppaction://media"/>
            <a:extLst>
              <a:ext uri="{FF2B5EF4-FFF2-40B4-BE49-F238E27FC236}">
                <a16:creationId xmlns:a16="http://schemas.microsoft.com/office/drawing/2014/main" id="{82C912F8-6846-A8BC-96F2-BABBEE834C0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29A7841C-200C-B629-CB6E-7B1D9B3B1E26}"/>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21</a:t>
            </a:fld>
            <a:endParaRPr kumimoji="0" lang="en-US" altLang="en-US" sz="1200" b="0" dirty="0"/>
          </a:p>
        </p:txBody>
      </p:sp>
    </p:spTree>
    <p:custDataLst>
      <p:tags r:id="rId1"/>
    </p:custDataLst>
    <p:extLst>
      <p:ext uri="{BB962C8B-B14F-4D97-AF65-F5344CB8AC3E}">
        <p14:creationId xmlns:p14="http://schemas.microsoft.com/office/powerpoint/2010/main" val="2186019429"/>
      </p:ext>
    </p:extLst>
  </p:cSld>
  <p:clrMapOvr>
    <a:masterClrMapping/>
  </p:clrMapOvr>
  <p:transition spd="slow" advTm="272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792B-6BE2-3500-6F12-19831E932CB5}"/>
              </a:ext>
            </a:extLst>
          </p:cNvPr>
          <p:cNvSpPr>
            <a:spLocks noGrp="1"/>
          </p:cNvSpPr>
          <p:nvPr>
            <p:ph type="title"/>
          </p:nvPr>
        </p:nvSpPr>
        <p:spPr>
          <a:xfrm>
            <a:off x="152400" y="0"/>
            <a:ext cx="8991600" cy="685800"/>
          </a:xfrm>
        </p:spPr>
        <p:txBody>
          <a:bodyPr wrap="square" anchor="ctr">
            <a:normAutofit/>
          </a:bodyPr>
          <a:lstStyle/>
          <a:p>
            <a:r>
              <a:rPr lang="en-US" dirty="0"/>
              <a:t>Example Problem - </a:t>
            </a:r>
            <a:r>
              <a:rPr lang="en-US" dirty="0" err="1"/>
              <a:t>Starbuzz</a:t>
            </a:r>
            <a:endParaRPr lang="en-GB" dirty="0"/>
          </a:p>
        </p:txBody>
      </p:sp>
      <p:sp>
        <p:nvSpPr>
          <p:cNvPr id="3" name="Content Placeholder 2">
            <a:extLst>
              <a:ext uri="{FF2B5EF4-FFF2-40B4-BE49-F238E27FC236}">
                <a16:creationId xmlns:a16="http://schemas.microsoft.com/office/drawing/2014/main" id="{DE3E905C-A636-C5B7-DED5-55906DFB6761}"/>
              </a:ext>
            </a:extLst>
          </p:cNvPr>
          <p:cNvSpPr>
            <a:spLocks noGrp="1"/>
          </p:cNvSpPr>
          <p:nvPr>
            <p:ph sz="half" idx="1"/>
          </p:nvPr>
        </p:nvSpPr>
        <p:spPr>
          <a:xfrm>
            <a:off x="381000" y="1066800"/>
            <a:ext cx="4000500" cy="5181600"/>
          </a:xfrm>
        </p:spPr>
        <p:txBody>
          <a:bodyPr wrap="square" anchor="t">
            <a:normAutofit/>
          </a:bodyPr>
          <a:lstStyle/>
          <a:p>
            <a:r>
              <a:rPr lang="en-US" dirty="0" err="1"/>
              <a:t>Starbuzz</a:t>
            </a:r>
            <a:r>
              <a:rPr lang="en-US" dirty="0"/>
              <a:t> coffees have different condiments</a:t>
            </a:r>
          </a:p>
          <a:p>
            <a:pPr lvl="1"/>
            <a:r>
              <a:rPr lang="en-US" sz="2800" dirty="0">
                <a:solidFill>
                  <a:schemeClr val="tx1"/>
                </a:solidFill>
              </a:rPr>
              <a:t>E.g., steamed milk, whipped cream, mocha, cinnamon</a:t>
            </a:r>
          </a:p>
          <a:p>
            <a:r>
              <a:rPr lang="en-US" dirty="0"/>
              <a:t>Each condiment adds to the cost of the coffee</a:t>
            </a:r>
          </a:p>
          <a:p>
            <a:endParaRPr lang="en-US" dirty="0"/>
          </a:p>
          <a:p>
            <a:r>
              <a:rPr lang="en-US" dirty="0"/>
              <a:t>How do we implement this?</a:t>
            </a:r>
            <a:endParaRPr lang="en-GB" dirty="0"/>
          </a:p>
        </p:txBody>
      </p:sp>
      <p:pic>
        <p:nvPicPr>
          <p:cNvPr id="1026" name="Picture 2" descr="Speciality Coffee Drinks: Your Go-To Guide - Lightspeed">
            <a:extLst>
              <a:ext uri="{FF2B5EF4-FFF2-40B4-BE49-F238E27FC236}">
                <a16:creationId xmlns:a16="http://schemas.microsoft.com/office/drawing/2014/main" id="{1496F4CF-CA2D-4866-8CE0-EB916E1F7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1186" r="17280" b="1"/>
          <a:stretch/>
        </p:blipFill>
        <p:spPr bwMode="auto">
          <a:xfrm>
            <a:off x="4629150" y="914400"/>
            <a:ext cx="4000500" cy="5181600"/>
          </a:xfrm>
          <a:prstGeom prst="rect">
            <a:avLst/>
          </a:prstGeom>
          <a:solidFill>
            <a:srgbClr val="FFFFFF"/>
          </a:solidFill>
        </p:spPr>
      </p:pic>
      <p:sp>
        <p:nvSpPr>
          <p:cNvPr id="4" name="Slide Number Placeholder 3">
            <a:extLst>
              <a:ext uri="{FF2B5EF4-FFF2-40B4-BE49-F238E27FC236}">
                <a16:creationId xmlns:a16="http://schemas.microsoft.com/office/drawing/2014/main" id="{9DB43E02-CE2E-9019-0F19-5BA375C6A0C6}"/>
              </a:ext>
            </a:extLst>
          </p:cNvPr>
          <p:cNvSpPr>
            <a:spLocks noGrp="1"/>
          </p:cNvSpPr>
          <p:nvPr>
            <p:ph type="sldNum" sz="quarter" idx="4"/>
          </p:nvPr>
        </p:nvSpPr>
        <p:spPr>
          <a:xfrm>
            <a:off x="4419600" y="6400800"/>
            <a:ext cx="1905000" cy="381000"/>
          </a:xfrm>
        </p:spPr>
        <p:txBody>
          <a:bodyPr wrap="square" anchor="b">
            <a:normAutofit/>
          </a:bodyPr>
          <a:lstStyle/>
          <a:p>
            <a:pPr>
              <a:lnSpc>
                <a:spcPct val="90000"/>
              </a:lnSpc>
              <a:defRPr/>
            </a:pPr>
            <a:r>
              <a:rPr lang="en-US" sz="1000"/>
              <a:t>  Lecture 5.1</a:t>
            </a:r>
            <a:br>
              <a:rPr lang="en-US" sz="1000"/>
            </a:br>
            <a:r>
              <a:rPr lang="en-US" sz="1000"/>
              <a:t> Slide </a:t>
            </a:r>
            <a:fld id="{FF9B6805-2258-4A0A-A38F-E119E90B2031}" type="slidenum">
              <a:rPr lang="en-US" sz="1000" smtClean="0"/>
              <a:pPr>
                <a:lnSpc>
                  <a:spcPct val="90000"/>
                </a:lnSpc>
                <a:defRPr/>
              </a:pPr>
              <a:t>3</a:t>
            </a:fld>
            <a:endParaRPr lang="en-US" sz="1000"/>
          </a:p>
        </p:txBody>
      </p:sp>
      <p:pic>
        <p:nvPicPr>
          <p:cNvPr id="7" name="Audio 6">
            <a:hlinkClick r:id="" action="ppaction://media"/>
            <a:extLst>
              <a:ext uri="{FF2B5EF4-FFF2-40B4-BE49-F238E27FC236}">
                <a16:creationId xmlns:a16="http://schemas.microsoft.com/office/drawing/2014/main" id="{A8C85CE9-2C6F-FA74-F10D-AE3586295E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240815737"/>
      </p:ext>
    </p:extLst>
  </p:cSld>
  <p:clrMapOvr>
    <a:masterClrMapping/>
  </p:clrMapOvr>
  <p:transition spd="slow" advTm="3235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1D2960-27DC-A2AF-D5A2-60D33563BC9B}"/>
              </a:ext>
            </a:extLst>
          </p:cNvPr>
          <p:cNvPicPr>
            <a:picLocks noChangeAspect="1"/>
          </p:cNvPicPr>
          <p:nvPr/>
        </p:nvPicPr>
        <p:blipFill>
          <a:blip r:embed="rId6"/>
          <a:stretch>
            <a:fillRect/>
          </a:stretch>
        </p:blipFill>
        <p:spPr>
          <a:xfrm>
            <a:off x="833318" y="2326678"/>
            <a:ext cx="7290003" cy="3841573"/>
          </a:xfrm>
          <a:prstGeom prst="rect">
            <a:avLst/>
          </a:prstGeom>
        </p:spPr>
      </p:pic>
      <p:sp>
        <p:nvSpPr>
          <p:cNvPr id="2" name="Title 1">
            <a:extLst>
              <a:ext uri="{FF2B5EF4-FFF2-40B4-BE49-F238E27FC236}">
                <a16:creationId xmlns:a16="http://schemas.microsoft.com/office/drawing/2014/main" id="{5E7CB8FD-124E-DFFA-DDAD-0B4EE106ED27}"/>
              </a:ext>
            </a:extLst>
          </p:cNvPr>
          <p:cNvSpPr>
            <a:spLocks noGrp="1"/>
          </p:cNvSpPr>
          <p:nvPr>
            <p:ph type="title"/>
          </p:nvPr>
        </p:nvSpPr>
        <p:spPr/>
        <p:txBody>
          <a:bodyPr/>
          <a:lstStyle/>
          <a:p>
            <a:r>
              <a:rPr lang="en-US" dirty="0"/>
              <a:t>First Attempt</a:t>
            </a:r>
            <a:endParaRPr lang="en-GB" dirty="0"/>
          </a:p>
        </p:txBody>
      </p:sp>
      <p:sp>
        <p:nvSpPr>
          <p:cNvPr id="3" name="Content Placeholder 2">
            <a:extLst>
              <a:ext uri="{FF2B5EF4-FFF2-40B4-BE49-F238E27FC236}">
                <a16:creationId xmlns:a16="http://schemas.microsoft.com/office/drawing/2014/main" id="{D9EF28CA-05E5-94DA-D813-88AC00E657C5}"/>
              </a:ext>
            </a:extLst>
          </p:cNvPr>
          <p:cNvSpPr>
            <a:spLocks noGrp="1"/>
          </p:cNvSpPr>
          <p:nvPr>
            <p:ph idx="1"/>
          </p:nvPr>
        </p:nvSpPr>
        <p:spPr/>
        <p:txBody>
          <a:bodyPr/>
          <a:lstStyle/>
          <a:p>
            <a:r>
              <a:rPr lang="en-US" dirty="0"/>
              <a:t>Let’s just use member attributes in the </a:t>
            </a:r>
            <a:r>
              <a:rPr lang="en-US" i="1" dirty="0"/>
              <a:t>Beverage</a:t>
            </a:r>
            <a:r>
              <a:rPr lang="en-US" dirty="0"/>
              <a:t> class to keep track of condiments</a:t>
            </a:r>
            <a:endParaRPr lang="en-GB" dirty="0"/>
          </a:p>
        </p:txBody>
      </p:sp>
      <p:sp>
        <p:nvSpPr>
          <p:cNvPr id="4" name="Slide Number Placeholder 3">
            <a:extLst>
              <a:ext uri="{FF2B5EF4-FFF2-40B4-BE49-F238E27FC236}">
                <a16:creationId xmlns:a16="http://schemas.microsoft.com/office/drawing/2014/main" id="{83C44B6F-EFBB-624C-E4D4-8D86A9D1E233}"/>
              </a:ext>
            </a:extLst>
          </p:cNvPr>
          <p:cNvSpPr>
            <a:spLocks noGrp="1"/>
          </p:cNvSpPr>
          <p:nvPr>
            <p:ph type="sldNum" sz="quarter" idx="4"/>
          </p:nvPr>
        </p:nvSpPr>
        <p:spPr/>
        <p:txBody>
          <a:bodyPr/>
          <a:lstStyle/>
          <a:p>
            <a:pPr>
              <a:defRPr/>
            </a:pPr>
            <a:r>
              <a:rPr lang="en-US"/>
              <a:t>  Lecture </a:t>
            </a:r>
            <a:r>
              <a:rPr lang="en-US">
                <a:solidFill>
                  <a:srgbClr val="FF0000"/>
                </a:solidFill>
              </a:rPr>
              <a:t>5.1</a:t>
            </a:r>
            <a:br>
              <a:rPr lang="en-US"/>
            </a:br>
            <a:r>
              <a:rPr lang="en-US"/>
              <a:t> Slide </a:t>
            </a:r>
            <a:fld id="{FF9B6805-2258-4A0A-A38F-E119E90B2031}" type="slidenum">
              <a:rPr lang="en-US" smtClean="0"/>
              <a:pPr>
                <a:defRPr/>
              </a:pPr>
              <a:t>4</a:t>
            </a:fld>
            <a:endParaRPr lang="en-US" dirty="0"/>
          </a:p>
        </p:txBody>
      </p:sp>
      <p:sp>
        <p:nvSpPr>
          <p:cNvPr id="7" name="Rectangle 6">
            <a:extLst>
              <a:ext uri="{FF2B5EF4-FFF2-40B4-BE49-F238E27FC236}">
                <a16:creationId xmlns:a16="http://schemas.microsoft.com/office/drawing/2014/main" id="{14D0CDA0-EE72-FAE4-AD2B-A408D2304F68}"/>
              </a:ext>
            </a:extLst>
          </p:cNvPr>
          <p:cNvSpPr/>
          <p:nvPr/>
        </p:nvSpPr>
        <p:spPr bwMode="auto">
          <a:xfrm>
            <a:off x="3695699" y="2933700"/>
            <a:ext cx="1519249" cy="1028700"/>
          </a:xfrm>
          <a:prstGeom prst="rect">
            <a:avLst/>
          </a:prstGeom>
          <a:solidFill>
            <a:srgbClr val="FFFF00">
              <a:alpha val="5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TextBox 7">
            <a:extLst>
              <a:ext uri="{FF2B5EF4-FFF2-40B4-BE49-F238E27FC236}">
                <a16:creationId xmlns:a16="http://schemas.microsoft.com/office/drawing/2014/main" id="{39106186-083F-E0B1-7541-8134EC414C27}"/>
              </a:ext>
            </a:extLst>
          </p:cNvPr>
          <p:cNvSpPr txBox="1"/>
          <p:nvPr/>
        </p:nvSpPr>
        <p:spPr>
          <a:xfrm>
            <a:off x="990600" y="3645568"/>
            <a:ext cx="1840568" cy="646331"/>
          </a:xfrm>
          <a:prstGeom prst="rect">
            <a:avLst/>
          </a:prstGeom>
          <a:noFill/>
          <a:ln>
            <a:solidFill>
              <a:srgbClr val="FF0000"/>
            </a:solidFill>
          </a:ln>
        </p:spPr>
        <p:txBody>
          <a:bodyPr wrap="none" rtlCol="0">
            <a:spAutoFit/>
          </a:bodyPr>
          <a:lstStyle/>
          <a:p>
            <a:r>
              <a:rPr lang="en-US" sz="1800" dirty="0">
                <a:solidFill>
                  <a:srgbClr val="FF0000"/>
                </a:solidFill>
                <a:latin typeface="+mn-lt"/>
              </a:rPr>
              <a:t>Calculates the cost </a:t>
            </a:r>
          </a:p>
          <a:p>
            <a:r>
              <a:rPr lang="en-US" sz="1800" dirty="0">
                <a:solidFill>
                  <a:srgbClr val="FF0000"/>
                </a:solidFill>
                <a:latin typeface="+mn-lt"/>
              </a:rPr>
              <a:t>for condiments</a:t>
            </a:r>
            <a:endParaRPr lang="en-GB" sz="1800" dirty="0">
              <a:solidFill>
                <a:srgbClr val="FF0000"/>
              </a:solidFill>
              <a:latin typeface="+mn-lt"/>
            </a:endParaRPr>
          </a:p>
        </p:txBody>
      </p:sp>
      <p:cxnSp>
        <p:nvCxnSpPr>
          <p:cNvPr id="10" name="Straight Arrow Connector 9">
            <a:extLst>
              <a:ext uri="{FF2B5EF4-FFF2-40B4-BE49-F238E27FC236}">
                <a16:creationId xmlns:a16="http://schemas.microsoft.com/office/drawing/2014/main" id="{3E797094-C959-5DD1-391A-59FDEF2BDD52}"/>
              </a:ext>
            </a:extLst>
          </p:cNvPr>
          <p:cNvCxnSpPr>
            <a:cxnSpLocks/>
          </p:cNvCxnSpPr>
          <p:nvPr/>
        </p:nvCxnSpPr>
        <p:spPr bwMode="auto">
          <a:xfrm>
            <a:off x="2831168" y="3968733"/>
            <a:ext cx="864531" cy="146067"/>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12" name="TextBox 11">
            <a:extLst>
              <a:ext uri="{FF2B5EF4-FFF2-40B4-BE49-F238E27FC236}">
                <a16:creationId xmlns:a16="http://schemas.microsoft.com/office/drawing/2014/main" id="{DFCCD825-6530-32B4-7A5F-A84E0604E86A}"/>
              </a:ext>
            </a:extLst>
          </p:cNvPr>
          <p:cNvSpPr txBox="1"/>
          <p:nvPr/>
        </p:nvSpPr>
        <p:spPr>
          <a:xfrm>
            <a:off x="6081543" y="3791634"/>
            <a:ext cx="2444836" cy="646331"/>
          </a:xfrm>
          <a:prstGeom prst="rect">
            <a:avLst/>
          </a:prstGeom>
          <a:noFill/>
          <a:ln>
            <a:solidFill>
              <a:srgbClr val="FF0000"/>
            </a:solidFill>
          </a:ln>
        </p:spPr>
        <p:txBody>
          <a:bodyPr wrap="none" rtlCol="0">
            <a:spAutoFit/>
          </a:bodyPr>
          <a:lstStyle/>
          <a:p>
            <a:r>
              <a:rPr lang="en-US" sz="1800" dirty="0">
                <a:solidFill>
                  <a:srgbClr val="FF0000"/>
                </a:solidFill>
                <a:latin typeface="+mn-lt"/>
              </a:rPr>
              <a:t>Calculates the cost </a:t>
            </a:r>
          </a:p>
          <a:p>
            <a:r>
              <a:rPr lang="en-US" sz="1800" dirty="0">
                <a:solidFill>
                  <a:srgbClr val="FF0000"/>
                </a:solidFill>
                <a:latin typeface="+mn-lt"/>
              </a:rPr>
              <a:t>for the coffee + </a:t>
            </a:r>
            <a:r>
              <a:rPr lang="en-US" sz="1800" dirty="0" err="1">
                <a:solidFill>
                  <a:srgbClr val="FF0000"/>
                </a:solidFill>
                <a:latin typeface="+mn-lt"/>
              </a:rPr>
              <a:t>base.cost</a:t>
            </a:r>
            <a:r>
              <a:rPr lang="en-US" sz="1800" dirty="0">
                <a:solidFill>
                  <a:srgbClr val="FF0000"/>
                </a:solidFill>
                <a:latin typeface="+mn-lt"/>
              </a:rPr>
              <a:t>()</a:t>
            </a:r>
            <a:endParaRPr lang="en-GB" sz="1800" dirty="0">
              <a:solidFill>
                <a:srgbClr val="FF0000"/>
              </a:solidFill>
              <a:latin typeface="+mn-lt"/>
            </a:endParaRPr>
          </a:p>
        </p:txBody>
      </p:sp>
      <p:cxnSp>
        <p:nvCxnSpPr>
          <p:cNvPr id="14" name="Straight Arrow Connector 13">
            <a:extLst>
              <a:ext uri="{FF2B5EF4-FFF2-40B4-BE49-F238E27FC236}">
                <a16:creationId xmlns:a16="http://schemas.microsoft.com/office/drawing/2014/main" id="{0E81A762-A3E8-FF9B-93CE-396DB1FED667}"/>
              </a:ext>
            </a:extLst>
          </p:cNvPr>
          <p:cNvCxnSpPr/>
          <p:nvPr/>
        </p:nvCxnSpPr>
        <p:spPr bwMode="auto">
          <a:xfrm flipH="1">
            <a:off x="6929448" y="4437965"/>
            <a:ext cx="374513" cy="1263634"/>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15" name="Straight Arrow Connector 14">
            <a:extLst>
              <a:ext uri="{FF2B5EF4-FFF2-40B4-BE49-F238E27FC236}">
                <a16:creationId xmlns:a16="http://schemas.microsoft.com/office/drawing/2014/main" id="{B1D54A61-728E-563C-6B4F-693C133E6811}"/>
              </a:ext>
            </a:extLst>
          </p:cNvPr>
          <p:cNvCxnSpPr>
            <a:cxnSpLocks/>
          </p:cNvCxnSpPr>
          <p:nvPr/>
        </p:nvCxnSpPr>
        <p:spPr bwMode="auto">
          <a:xfrm flipH="1">
            <a:off x="5214948" y="4437965"/>
            <a:ext cx="1378652" cy="1315134"/>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pic>
        <p:nvPicPr>
          <p:cNvPr id="22" name="Audio 21">
            <a:hlinkClick r:id="" action="ppaction://media"/>
            <a:extLst>
              <a:ext uri="{FF2B5EF4-FFF2-40B4-BE49-F238E27FC236}">
                <a16:creationId xmlns:a16="http://schemas.microsoft.com/office/drawing/2014/main" id="{F220BF53-BF8C-BEA0-9B4F-E1CA7D7E02A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31156610"/>
      </p:ext>
    </p:extLst>
  </p:cSld>
  <p:clrMapOvr>
    <a:masterClrMapping/>
  </p:clrMapOvr>
  <p:transition spd="slow" advTm="406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par>
                                <p:cTn id="30" presetID="22" presetClass="entr" presetSubtype="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2"/>
                </p:tgtEl>
              </p:cMediaNode>
            </p:audio>
          </p:childTnLst>
        </p:cTn>
      </p:par>
    </p:tnLst>
    <p:bldLst>
      <p:bldP spid="7" grpId="0" animBg="1"/>
      <p:bldP spid="8"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0EC2-8F6C-7A6A-2516-7902321DDF01}"/>
              </a:ext>
            </a:extLst>
          </p:cNvPr>
          <p:cNvSpPr>
            <a:spLocks noGrp="1"/>
          </p:cNvSpPr>
          <p:nvPr>
            <p:ph type="title"/>
          </p:nvPr>
        </p:nvSpPr>
        <p:spPr/>
        <p:txBody>
          <a:bodyPr/>
          <a:lstStyle/>
          <a:p>
            <a:r>
              <a:rPr lang="en-US" dirty="0"/>
              <a:t>Potential Problems</a:t>
            </a:r>
            <a:endParaRPr lang="en-GB" dirty="0"/>
          </a:p>
        </p:txBody>
      </p:sp>
      <p:sp>
        <p:nvSpPr>
          <p:cNvPr id="3" name="Content Placeholder 2">
            <a:extLst>
              <a:ext uri="{FF2B5EF4-FFF2-40B4-BE49-F238E27FC236}">
                <a16:creationId xmlns:a16="http://schemas.microsoft.com/office/drawing/2014/main" id="{39086059-2E23-1A71-35F3-7D8EEE28C079}"/>
              </a:ext>
            </a:extLst>
          </p:cNvPr>
          <p:cNvSpPr>
            <a:spLocks noGrp="1"/>
          </p:cNvSpPr>
          <p:nvPr>
            <p:ph idx="1"/>
          </p:nvPr>
        </p:nvSpPr>
        <p:spPr/>
        <p:txBody>
          <a:bodyPr/>
          <a:lstStyle/>
          <a:p>
            <a:r>
              <a:rPr lang="en-US" dirty="0"/>
              <a:t>Price changes to condiments will require a change in the code for the cost() method in Beverage</a:t>
            </a:r>
          </a:p>
          <a:p>
            <a:r>
              <a:rPr lang="en-US" dirty="0"/>
              <a:t>Adding new condiments will also require a change in the cost() method in Beverage</a:t>
            </a:r>
          </a:p>
          <a:p>
            <a:r>
              <a:rPr lang="en-US" dirty="0"/>
              <a:t>All new subclasses (such as Tea) will inherit everything from Beverage (such as whipped)</a:t>
            </a:r>
          </a:p>
          <a:p>
            <a:r>
              <a:rPr lang="en-US" dirty="0"/>
              <a:t>What if someone wants double mocha?</a:t>
            </a:r>
            <a:endParaRPr lang="en-GB" dirty="0"/>
          </a:p>
        </p:txBody>
      </p:sp>
      <p:sp>
        <p:nvSpPr>
          <p:cNvPr id="4" name="Slide Number Placeholder 3">
            <a:extLst>
              <a:ext uri="{FF2B5EF4-FFF2-40B4-BE49-F238E27FC236}">
                <a16:creationId xmlns:a16="http://schemas.microsoft.com/office/drawing/2014/main" id="{19108B6A-66F7-026A-E950-54BD3ACB45D6}"/>
              </a:ext>
            </a:extLst>
          </p:cNvPr>
          <p:cNvSpPr>
            <a:spLocks noGrp="1"/>
          </p:cNvSpPr>
          <p:nvPr>
            <p:ph type="sldNum" sz="quarter" idx="4"/>
          </p:nvPr>
        </p:nvSpPr>
        <p:spPr/>
        <p:txBody>
          <a:bodyPr/>
          <a:lstStyle/>
          <a:p>
            <a:pPr>
              <a:defRPr/>
            </a:pPr>
            <a:r>
              <a:rPr lang="en-US"/>
              <a:t>  Lecture </a:t>
            </a:r>
            <a:r>
              <a:rPr lang="en-US">
                <a:solidFill>
                  <a:srgbClr val="FF0000"/>
                </a:solidFill>
              </a:rPr>
              <a:t>5.1</a:t>
            </a:r>
            <a:br>
              <a:rPr lang="en-US"/>
            </a:br>
            <a:r>
              <a:rPr lang="en-US"/>
              <a:t> Slide </a:t>
            </a:r>
            <a:fld id="{FF9B6805-2258-4A0A-A38F-E119E90B2031}" type="slidenum">
              <a:rPr lang="en-US" smtClean="0"/>
              <a:pPr>
                <a:defRPr/>
              </a:pPr>
              <a:t>5</a:t>
            </a:fld>
            <a:endParaRPr lang="en-US" dirty="0"/>
          </a:p>
        </p:txBody>
      </p:sp>
      <p:pic>
        <p:nvPicPr>
          <p:cNvPr id="11" name="Audio 10">
            <a:hlinkClick r:id="" action="ppaction://media"/>
            <a:extLst>
              <a:ext uri="{FF2B5EF4-FFF2-40B4-BE49-F238E27FC236}">
                <a16:creationId xmlns:a16="http://schemas.microsoft.com/office/drawing/2014/main" id="{4A16F611-6559-CED9-8A64-6C3E6CA1B5B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4057277182"/>
      </p:ext>
    </p:extLst>
  </p:cSld>
  <p:clrMapOvr>
    <a:masterClrMapping/>
  </p:clrMapOvr>
  <p:transition spd="slow" advTm="8243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CFB3E0EA-400F-46DC-8458-62BDA1FED968}"/>
              </a:ext>
            </a:extLst>
          </p:cNvPr>
          <p:cNvSpPr>
            <a:spLocks noChangeArrowheads="1"/>
          </p:cNvSpPr>
          <p:nvPr/>
        </p:nvSpPr>
        <p:spPr bwMode="auto">
          <a:xfrm>
            <a:off x="533400" y="1066800"/>
            <a:ext cx="8077200" cy="1752600"/>
          </a:xfrm>
          <a:prstGeom prst="rect">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39939" name="Content Placeholder 2">
            <a:extLst>
              <a:ext uri="{FF2B5EF4-FFF2-40B4-BE49-F238E27FC236}">
                <a16:creationId xmlns:a16="http://schemas.microsoft.com/office/drawing/2014/main" id="{1A8CF917-A217-4788-93F7-F6FC772FFE0D}"/>
              </a:ext>
            </a:extLst>
          </p:cNvPr>
          <p:cNvSpPr>
            <a:spLocks noGrp="1"/>
          </p:cNvSpPr>
          <p:nvPr>
            <p:ph idx="1"/>
          </p:nvPr>
        </p:nvSpPr>
        <p:spPr/>
        <p:txBody>
          <a:bodyPr/>
          <a:lstStyle/>
          <a:p>
            <a:pPr marL="0" indent="0" algn="ctr">
              <a:buFont typeface="Wingdings" panose="05000000000000000000" pitchFamily="2" charset="2"/>
              <a:buNone/>
            </a:pPr>
            <a:r>
              <a:rPr lang="en-US" altLang="en-US" dirty="0"/>
              <a:t>Principle: The “Open-Closed” Principle</a:t>
            </a:r>
          </a:p>
          <a:p>
            <a:pPr marL="457200" lvl="1" indent="0" algn="ctr">
              <a:buFont typeface="Wingdings" panose="05000000000000000000" pitchFamily="2" charset="2"/>
              <a:buNone/>
            </a:pPr>
            <a:r>
              <a:rPr lang="en-US" altLang="en-US" dirty="0"/>
              <a:t>Classes should be open for extension, but</a:t>
            </a:r>
          </a:p>
          <a:p>
            <a:pPr marL="457200" lvl="1" indent="0" algn="ctr">
              <a:buFont typeface="Wingdings" panose="05000000000000000000" pitchFamily="2" charset="2"/>
              <a:buNone/>
            </a:pPr>
            <a:r>
              <a:rPr lang="en-US" altLang="en-US" dirty="0"/>
              <a:t>closed for modification</a:t>
            </a:r>
          </a:p>
          <a:p>
            <a:pPr marL="457200" lvl="1" indent="0">
              <a:buFont typeface="Wingdings" panose="05000000000000000000" pitchFamily="2" charset="2"/>
              <a:buNone/>
            </a:pPr>
            <a:endParaRPr lang="en-US" altLang="en-US" dirty="0"/>
          </a:p>
          <a:p>
            <a:pPr marL="0" indent="0"/>
            <a:r>
              <a:rPr lang="en-US" altLang="en-US" dirty="0"/>
              <a:t>We want to allow code to be </a:t>
            </a:r>
            <a:r>
              <a:rPr lang="en-US" altLang="en-US" dirty="0">
                <a:solidFill>
                  <a:srgbClr val="FF0000"/>
                </a:solidFill>
              </a:rPr>
              <a:t>easily extended </a:t>
            </a:r>
            <a:r>
              <a:rPr lang="en-US" altLang="en-US" dirty="0"/>
              <a:t>to incorporate new </a:t>
            </a:r>
            <a:r>
              <a:rPr lang="en-US" altLang="en-US" dirty="0" err="1"/>
              <a:t>behaviour</a:t>
            </a:r>
            <a:r>
              <a:rPr lang="en-US" altLang="en-US" dirty="0"/>
              <a:t> </a:t>
            </a:r>
            <a:r>
              <a:rPr lang="en-US" altLang="en-US" dirty="0">
                <a:solidFill>
                  <a:srgbClr val="FF0000"/>
                </a:solidFill>
              </a:rPr>
              <a:t>without modifying existing code</a:t>
            </a:r>
          </a:p>
          <a:p>
            <a:pPr marL="57150" indent="0"/>
            <a:r>
              <a:rPr lang="en-US" altLang="en-US" dirty="0"/>
              <a:t>Our previous principles of “encapsulating what changes” and “composition is better than inheritance” can help us achieve this</a:t>
            </a:r>
            <a:endParaRPr lang="en-SG" altLang="en-US" dirty="0"/>
          </a:p>
        </p:txBody>
      </p:sp>
      <p:sp>
        <p:nvSpPr>
          <p:cNvPr id="2" name="Title 1">
            <a:extLst>
              <a:ext uri="{FF2B5EF4-FFF2-40B4-BE49-F238E27FC236}">
                <a16:creationId xmlns:a16="http://schemas.microsoft.com/office/drawing/2014/main" id="{D1D77D86-C822-44BA-A2F8-844525B005A9}"/>
              </a:ext>
            </a:extLst>
          </p:cNvPr>
          <p:cNvSpPr>
            <a:spLocks noGrp="1"/>
          </p:cNvSpPr>
          <p:nvPr>
            <p:ph type="title"/>
          </p:nvPr>
        </p:nvSpPr>
        <p:spPr/>
        <p:txBody>
          <a:bodyPr/>
          <a:lstStyle/>
          <a:p>
            <a:pPr>
              <a:defRPr/>
            </a:pPr>
            <a:r>
              <a:rPr lang="en-US" dirty="0"/>
              <a:t>Let’s Apply a Design Principle</a:t>
            </a:r>
            <a:endParaRPr lang="en-SG" dirty="0"/>
          </a:p>
        </p:txBody>
      </p:sp>
      <p:pic>
        <p:nvPicPr>
          <p:cNvPr id="12" name="Audio 11">
            <a:hlinkClick r:id="" action="ppaction://media"/>
            <a:extLst>
              <a:ext uri="{FF2B5EF4-FFF2-40B4-BE49-F238E27FC236}">
                <a16:creationId xmlns:a16="http://schemas.microsoft.com/office/drawing/2014/main" id="{F83D2637-A6DA-9DA1-793F-16942786ABC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F5AB3A11-8F12-907B-1258-91CF4EAC1B2A}"/>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5.1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6</a:t>
            </a:fld>
            <a:endParaRPr kumimoji="0" lang="en-US" altLang="en-US" sz="1200" b="0" dirty="0"/>
          </a:p>
        </p:txBody>
      </p:sp>
    </p:spTree>
    <p:custDataLst>
      <p:tags r:id="rId1"/>
    </p:custDataLst>
  </p:cSld>
  <p:clrMapOvr>
    <a:masterClrMapping/>
  </p:clrMapOvr>
  <p:transition spd="slow" advTm="6978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9938"/>
                                        </p:tgtEl>
                                        <p:attrNameLst>
                                          <p:attrName>style.visibility</p:attrName>
                                        </p:attrNameLst>
                                      </p:cBhvr>
                                      <p:to>
                                        <p:strVal val="visible"/>
                                      </p:to>
                                    </p:set>
                                    <p:animEffect transition="in" filter="fade">
                                      <p:cBhvr>
                                        <p:cTn id="11" dur="500"/>
                                        <p:tgtEl>
                                          <p:spTgt spid="39938"/>
                                        </p:tgtEl>
                                      </p:cBhvr>
                                    </p:animEffect>
                                  </p:childTnLst>
                                </p:cTn>
                              </p:par>
                              <p:par>
                                <p:cTn id="12" presetID="10" presetClass="entr" presetSubtype="0" fill="hold" nodeType="withEffect">
                                  <p:stCondLst>
                                    <p:cond delay="0"/>
                                  </p:stCondLst>
                                  <p:childTnLst>
                                    <p:set>
                                      <p:cBhvr>
                                        <p:cTn id="13" dur="1" fill="hold">
                                          <p:stCondLst>
                                            <p:cond delay="0"/>
                                          </p:stCondLst>
                                        </p:cTn>
                                        <p:tgtEl>
                                          <p:spTgt spid="39939">
                                            <p:txEl>
                                              <p:pRg st="0" end="0"/>
                                            </p:txEl>
                                          </p:spTgt>
                                        </p:tgtEl>
                                        <p:attrNameLst>
                                          <p:attrName>style.visibility</p:attrName>
                                        </p:attrNameLst>
                                      </p:cBhvr>
                                      <p:to>
                                        <p:strVal val="visible"/>
                                      </p:to>
                                    </p:set>
                                    <p:animEffect transition="in" filter="fade">
                                      <p:cBhvr>
                                        <p:cTn id="14" dur="500"/>
                                        <p:tgtEl>
                                          <p:spTgt spid="39939">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9939">
                                            <p:txEl>
                                              <p:pRg st="1" end="1"/>
                                            </p:txEl>
                                          </p:spTgt>
                                        </p:tgtEl>
                                        <p:attrNameLst>
                                          <p:attrName>style.visibility</p:attrName>
                                        </p:attrNameLst>
                                      </p:cBhvr>
                                      <p:to>
                                        <p:strVal val="visible"/>
                                      </p:to>
                                    </p:set>
                                    <p:animEffect transition="in" filter="fade">
                                      <p:cBhvr>
                                        <p:cTn id="17" dur="500"/>
                                        <p:tgtEl>
                                          <p:spTgt spid="39939">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9939">
                                            <p:txEl>
                                              <p:pRg st="2" end="2"/>
                                            </p:txEl>
                                          </p:spTgt>
                                        </p:tgtEl>
                                        <p:attrNameLst>
                                          <p:attrName>style.visibility</p:attrName>
                                        </p:attrNameLst>
                                      </p:cBhvr>
                                      <p:to>
                                        <p:strVal val="visible"/>
                                      </p:to>
                                    </p:set>
                                    <p:animEffect transition="in" filter="fade">
                                      <p:cBhvr>
                                        <p:cTn id="20" dur="500"/>
                                        <p:tgtEl>
                                          <p:spTgt spid="3993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939">
                                            <p:txEl>
                                              <p:pRg st="4" end="4"/>
                                            </p:txEl>
                                          </p:spTgt>
                                        </p:tgtEl>
                                        <p:attrNameLst>
                                          <p:attrName>style.visibility</p:attrName>
                                        </p:attrNameLst>
                                      </p:cBhvr>
                                      <p:to>
                                        <p:strVal val="visible"/>
                                      </p:to>
                                    </p:set>
                                    <p:animEffect transition="in" filter="fade">
                                      <p:cBhvr>
                                        <p:cTn id="25" dur="500"/>
                                        <p:tgtEl>
                                          <p:spTgt spid="3993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9939">
                                            <p:txEl>
                                              <p:pRg st="5" end="5"/>
                                            </p:txEl>
                                          </p:spTgt>
                                        </p:tgtEl>
                                        <p:attrNameLst>
                                          <p:attrName>style.visibility</p:attrName>
                                        </p:attrNameLst>
                                      </p:cBhvr>
                                      <p:to>
                                        <p:strVal val="visible"/>
                                      </p:to>
                                    </p:set>
                                    <p:animEffect transition="in" filter="fade">
                                      <p:cBhvr>
                                        <p:cTn id="30" dur="500"/>
                                        <p:tgtEl>
                                          <p:spTgt spid="399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399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524-8D93-7D30-345C-1715B772EAEC}"/>
              </a:ext>
            </a:extLst>
          </p:cNvPr>
          <p:cNvSpPr>
            <a:spLocks noGrp="1"/>
          </p:cNvSpPr>
          <p:nvPr>
            <p:ph type="title"/>
          </p:nvPr>
        </p:nvSpPr>
        <p:spPr/>
        <p:txBody>
          <a:bodyPr/>
          <a:lstStyle/>
          <a:p>
            <a:r>
              <a:rPr lang="en-US" dirty="0"/>
              <a:t>The Decorator Pattern</a:t>
            </a:r>
            <a:endParaRPr lang="en-GB" dirty="0"/>
          </a:p>
        </p:txBody>
      </p:sp>
      <p:sp>
        <p:nvSpPr>
          <p:cNvPr id="3" name="Content Placeholder 2">
            <a:extLst>
              <a:ext uri="{FF2B5EF4-FFF2-40B4-BE49-F238E27FC236}">
                <a16:creationId xmlns:a16="http://schemas.microsoft.com/office/drawing/2014/main" id="{D9206B2B-23B3-72F8-7799-1149F9B6D45A}"/>
              </a:ext>
            </a:extLst>
          </p:cNvPr>
          <p:cNvSpPr>
            <a:spLocks noGrp="1"/>
          </p:cNvSpPr>
          <p:nvPr>
            <p:ph idx="1"/>
          </p:nvPr>
        </p:nvSpPr>
        <p:spPr/>
        <p:txBody>
          <a:bodyPr/>
          <a:lstStyle/>
          <a:p>
            <a:r>
              <a:rPr lang="en-US" dirty="0"/>
              <a:t>E.g., a customer orders a Dark Roast with mocha and whipped cream</a:t>
            </a:r>
          </a:p>
          <a:p>
            <a:r>
              <a:rPr lang="en-US" dirty="0"/>
              <a:t>What we do:</a:t>
            </a:r>
          </a:p>
          <a:p>
            <a:pPr lvl="1"/>
            <a:r>
              <a:rPr lang="en-US" dirty="0"/>
              <a:t>Create a </a:t>
            </a:r>
            <a:r>
              <a:rPr lang="en-US" dirty="0" err="1"/>
              <a:t>DarkRoast</a:t>
            </a:r>
            <a:r>
              <a:rPr lang="en-US" dirty="0"/>
              <a:t> object</a:t>
            </a:r>
          </a:p>
          <a:p>
            <a:pPr lvl="1"/>
            <a:r>
              <a:rPr lang="en-US" dirty="0"/>
              <a:t>Decorate it with a Mocha object</a:t>
            </a:r>
          </a:p>
          <a:p>
            <a:pPr lvl="1"/>
            <a:r>
              <a:rPr lang="en-US" dirty="0"/>
              <a:t>Decorate it with a Whipped object</a:t>
            </a:r>
          </a:p>
          <a:p>
            <a:pPr lvl="1"/>
            <a:r>
              <a:rPr lang="en-US" dirty="0"/>
              <a:t>Call the cost() method and rely on delegation to add the condiment costs</a:t>
            </a:r>
          </a:p>
          <a:p>
            <a:r>
              <a:rPr lang="en-US" dirty="0"/>
              <a:t>What do we mean by “decorate”?</a:t>
            </a:r>
            <a:endParaRPr lang="en-GB" dirty="0"/>
          </a:p>
        </p:txBody>
      </p:sp>
      <p:sp>
        <p:nvSpPr>
          <p:cNvPr id="4" name="Slide Number Placeholder 3">
            <a:extLst>
              <a:ext uri="{FF2B5EF4-FFF2-40B4-BE49-F238E27FC236}">
                <a16:creationId xmlns:a16="http://schemas.microsoft.com/office/drawing/2014/main" id="{68B4674C-2280-F37E-A3B3-C90AEF663F95}"/>
              </a:ext>
            </a:extLst>
          </p:cNvPr>
          <p:cNvSpPr>
            <a:spLocks noGrp="1"/>
          </p:cNvSpPr>
          <p:nvPr>
            <p:ph type="sldNum" sz="quarter" idx="4"/>
          </p:nvPr>
        </p:nvSpPr>
        <p:spPr/>
        <p:txBody>
          <a:bodyPr/>
          <a:lstStyle/>
          <a:p>
            <a:pPr>
              <a:defRPr/>
            </a:pPr>
            <a:r>
              <a:rPr lang="en-US"/>
              <a:t>  Lecture </a:t>
            </a:r>
            <a:r>
              <a:rPr lang="en-US">
                <a:solidFill>
                  <a:srgbClr val="FF0000"/>
                </a:solidFill>
              </a:rPr>
              <a:t>5.1</a:t>
            </a:r>
            <a:br>
              <a:rPr lang="en-US"/>
            </a:br>
            <a:r>
              <a:rPr lang="en-US"/>
              <a:t> Slide </a:t>
            </a:r>
            <a:fld id="{FF9B6805-2258-4A0A-A38F-E119E90B2031}" type="slidenum">
              <a:rPr lang="en-US" smtClean="0"/>
              <a:pPr>
                <a:defRPr/>
              </a:pPr>
              <a:t>7</a:t>
            </a:fld>
            <a:endParaRPr lang="en-US" dirty="0"/>
          </a:p>
        </p:txBody>
      </p:sp>
      <p:pic>
        <p:nvPicPr>
          <p:cNvPr id="20" name="Audio 19">
            <a:hlinkClick r:id="" action="ppaction://media"/>
            <a:extLst>
              <a:ext uri="{FF2B5EF4-FFF2-40B4-BE49-F238E27FC236}">
                <a16:creationId xmlns:a16="http://schemas.microsoft.com/office/drawing/2014/main" id="{7A574CB5-C25F-9D18-0C61-21D3A60AE10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59297421"/>
      </p:ext>
    </p:extLst>
  </p:cSld>
  <p:clrMapOvr>
    <a:masterClrMapping/>
  </p:clrMapOvr>
  <p:transition spd="slow" advTm="5463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1877035-8415-BBC6-42A2-C64781A1AED5}"/>
              </a:ext>
            </a:extLst>
          </p:cNvPr>
          <p:cNvSpPr/>
          <p:nvPr/>
        </p:nvSpPr>
        <p:spPr bwMode="auto">
          <a:xfrm>
            <a:off x="480441" y="1632284"/>
            <a:ext cx="8380817" cy="4275409"/>
          </a:xfrm>
          <a:prstGeom prst="ellipse">
            <a:avLst/>
          </a:prstGeom>
          <a:solidFill>
            <a:schemeClr val="accent6">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Courier New" panose="02070309020205020404" pitchFamily="49" charset="0"/>
                <a:cs typeface="Courier New" panose="02070309020205020404" pitchFamily="49" charset="0"/>
              </a:rPr>
              <a:t>c</a:t>
            </a:r>
            <a:r>
              <a:rPr kumimoji="0"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ost()</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Kristen ITC" panose="03050502040202030202" pitchFamily="66"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Kristen ITC" panose="03050502040202030202" pitchFamily="66" charset="0"/>
              </a:rPr>
              <a:t>Whipped</a:t>
            </a:r>
            <a:endParaRPr kumimoji="0" lang="en-GB" sz="2400" b="0" i="0" u="none" strike="noStrike" cap="none" normalizeH="0" baseline="0" dirty="0">
              <a:ln>
                <a:noFill/>
              </a:ln>
              <a:solidFill>
                <a:schemeClr val="tx1"/>
              </a:solidFill>
              <a:effectLst/>
              <a:latin typeface="Kristen ITC" panose="03050502040202030202" pitchFamily="66" charset="0"/>
            </a:endParaRPr>
          </a:p>
        </p:txBody>
      </p:sp>
      <p:sp>
        <p:nvSpPr>
          <p:cNvPr id="6" name="Oval 5">
            <a:extLst>
              <a:ext uri="{FF2B5EF4-FFF2-40B4-BE49-F238E27FC236}">
                <a16:creationId xmlns:a16="http://schemas.microsoft.com/office/drawing/2014/main" id="{3CA52481-9520-9107-5A69-16F8620D7CC2}"/>
              </a:ext>
            </a:extLst>
          </p:cNvPr>
          <p:cNvSpPr/>
          <p:nvPr/>
        </p:nvSpPr>
        <p:spPr bwMode="auto">
          <a:xfrm>
            <a:off x="2895600" y="2209800"/>
            <a:ext cx="5394158" cy="3220453"/>
          </a:xfrm>
          <a:prstGeom prst="ellipse">
            <a:avLst/>
          </a:prstGeom>
          <a:solidFill>
            <a:schemeClr val="accent6">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Courier New" panose="02070309020205020404" pitchFamily="49" charset="0"/>
                <a:cs typeface="Courier New" panose="02070309020205020404" pitchFamily="49" charset="0"/>
              </a:rPr>
              <a:t>c</a:t>
            </a:r>
            <a:r>
              <a:rPr kumimoji="0"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ost()</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Kristen ITC" panose="03050502040202030202" pitchFamily="66"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Kristen ITC" panose="03050502040202030202" pitchFamily="66" charset="0"/>
              </a:rPr>
              <a:t>Mocha</a:t>
            </a:r>
            <a:endParaRPr kumimoji="0" lang="en-GB" sz="2400" b="0" i="0" u="none" strike="noStrike" cap="none" normalizeH="0" baseline="0" dirty="0">
              <a:ln>
                <a:noFill/>
              </a:ln>
              <a:solidFill>
                <a:schemeClr val="tx1"/>
              </a:solidFill>
              <a:effectLst/>
              <a:latin typeface="Kristen ITC" panose="03050502040202030202" pitchFamily="66" charset="0"/>
            </a:endParaRPr>
          </a:p>
        </p:txBody>
      </p:sp>
      <p:sp>
        <p:nvSpPr>
          <p:cNvPr id="2" name="Title 1">
            <a:extLst>
              <a:ext uri="{FF2B5EF4-FFF2-40B4-BE49-F238E27FC236}">
                <a16:creationId xmlns:a16="http://schemas.microsoft.com/office/drawing/2014/main" id="{B2AA3462-DC6E-64A6-C1BA-C420AB48E2D7}"/>
              </a:ext>
            </a:extLst>
          </p:cNvPr>
          <p:cNvSpPr>
            <a:spLocks noGrp="1"/>
          </p:cNvSpPr>
          <p:nvPr>
            <p:ph type="title"/>
          </p:nvPr>
        </p:nvSpPr>
        <p:spPr/>
        <p:txBody>
          <a:bodyPr/>
          <a:lstStyle/>
          <a:p>
            <a:r>
              <a:rPr lang="en-US" dirty="0"/>
              <a:t>Dark Roast with Mocha and Whip</a:t>
            </a:r>
            <a:endParaRPr lang="en-GB" dirty="0"/>
          </a:p>
        </p:txBody>
      </p:sp>
      <p:sp>
        <p:nvSpPr>
          <p:cNvPr id="4" name="Slide Number Placeholder 3">
            <a:extLst>
              <a:ext uri="{FF2B5EF4-FFF2-40B4-BE49-F238E27FC236}">
                <a16:creationId xmlns:a16="http://schemas.microsoft.com/office/drawing/2014/main" id="{F4A6385E-1A08-5322-E7DC-DA1985722680}"/>
              </a:ext>
            </a:extLst>
          </p:cNvPr>
          <p:cNvSpPr>
            <a:spLocks noGrp="1"/>
          </p:cNvSpPr>
          <p:nvPr>
            <p:ph type="sldNum" sz="quarter" idx="4"/>
          </p:nvPr>
        </p:nvSpPr>
        <p:spPr/>
        <p:txBody>
          <a:bodyPr/>
          <a:lstStyle/>
          <a:p>
            <a:pPr>
              <a:defRPr/>
            </a:pPr>
            <a:r>
              <a:rPr lang="en-US"/>
              <a:t>  Lecture </a:t>
            </a:r>
            <a:r>
              <a:rPr lang="en-US">
                <a:solidFill>
                  <a:srgbClr val="FF0000"/>
                </a:solidFill>
              </a:rPr>
              <a:t>5.1</a:t>
            </a:r>
            <a:br>
              <a:rPr lang="en-US"/>
            </a:br>
            <a:r>
              <a:rPr lang="en-US"/>
              <a:t> Slide </a:t>
            </a:r>
            <a:fld id="{FF9B6805-2258-4A0A-A38F-E119E90B2031}" type="slidenum">
              <a:rPr lang="en-US" smtClean="0"/>
              <a:pPr>
                <a:defRPr/>
              </a:pPr>
              <a:t>8</a:t>
            </a:fld>
            <a:endParaRPr lang="en-US" dirty="0"/>
          </a:p>
        </p:txBody>
      </p:sp>
      <p:sp>
        <p:nvSpPr>
          <p:cNvPr id="5" name="Oval 4">
            <a:extLst>
              <a:ext uri="{FF2B5EF4-FFF2-40B4-BE49-F238E27FC236}">
                <a16:creationId xmlns:a16="http://schemas.microsoft.com/office/drawing/2014/main" id="{40B2A8A4-31CA-0958-AEBC-BC3693DAB684}"/>
              </a:ext>
            </a:extLst>
          </p:cNvPr>
          <p:cNvSpPr/>
          <p:nvPr/>
        </p:nvSpPr>
        <p:spPr bwMode="auto">
          <a:xfrm>
            <a:off x="5165558" y="2775285"/>
            <a:ext cx="2819400" cy="2133600"/>
          </a:xfrm>
          <a:prstGeom prst="ellipse">
            <a:avLst/>
          </a:prstGeom>
          <a:solidFill>
            <a:schemeClr val="accent6">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Courier New" panose="02070309020205020404" pitchFamily="49" charset="0"/>
                <a:cs typeface="Courier New" panose="02070309020205020404" pitchFamily="49" charset="0"/>
              </a:rPr>
              <a:t>c</a:t>
            </a:r>
            <a:r>
              <a:rPr kumimoji="0"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ost()</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Kristen ITC" panose="03050502040202030202" pitchFamily="66" charset="0"/>
              </a:rPr>
              <a:t>DarkRoast</a:t>
            </a:r>
            <a:endParaRPr kumimoji="0" lang="en-GB" sz="2400" b="0" i="0" u="none" strike="noStrike" cap="none" normalizeH="0" baseline="0" dirty="0">
              <a:ln>
                <a:noFill/>
              </a:ln>
              <a:solidFill>
                <a:schemeClr val="tx1"/>
              </a:solidFill>
              <a:effectLst/>
              <a:latin typeface="Kristen ITC" panose="03050502040202030202" pitchFamily="66" charset="0"/>
            </a:endParaRPr>
          </a:p>
        </p:txBody>
      </p:sp>
      <p:cxnSp>
        <p:nvCxnSpPr>
          <p:cNvPr id="9" name="Straight Arrow Connector 8">
            <a:extLst>
              <a:ext uri="{FF2B5EF4-FFF2-40B4-BE49-F238E27FC236}">
                <a16:creationId xmlns:a16="http://schemas.microsoft.com/office/drawing/2014/main" id="{8235C184-1FBD-7103-4A22-88C247069ACF}"/>
              </a:ext>
            </a:extLst>
          </p:cNvPr>
          <p:cNvCxnSpPr>
            <a:cxnSpLocks/>
            <a:stCxn id="10" idx="2"/>
          </p:cNvCxnSpPr>
          <p:nvPr/>
        </p:nvCxnSpPr>
        <p:spPr bwMode="auto">
          <a:xfrm>
            <a:off x="2438414" y="1319638"/>
            <a:ext cx="42632" cy="945951"/>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10" name="TextBox 9">
            <a:extLst>
              <a:ext uri="{FF2B5EF4-FFF2-40B4-BE49-F238E27FC236}">
                <a16:creationId xmlns:a16="http://schemas.microsoft.com/office/drawing/2014/main" id="{D0DF78F8-CCCD-875D-C9EE-96B8443ACD1D}"/>
              </a:ext>
            </a:extLst>
          </p:cNvPr>
          <p:cNvSpPr txBox="1"/>
          <p:nvPr/>
        </p:nvSpPr>
        <p:spPr>
          <a:xfrm>
            <a:off x="1276878" y="950306"/>
            <a:ext cx="2323072" cy="369332"/>
          </a:xfrm>
          <a:prstGeom prst="rect">
            <a:avLst/>
          </a:prstGeom>
          <a:noFill/>
          <a:ln>
            <a:solidFill>
              <a:srgbClr val="FF0000"/>
            </a:solidFill>
          </a:ln>
        </p:spPr>
        <p:txBody>
          <a:bodyPr wrap="none" rtlCol="0">
            <a:spAutoFit/>
          </a:bodyPr>
          <a:lstStyle/>
          <a:p>
            <a:r>
              <a:rPr lang="en-US" sz="1800" dirty="0">
                <a:solidFill>
                  <a:srgbClr val="FF0000"/>
                </a:solidFill>
                <a:latin typeface="+mn-lt"/>
              </a:rPr>
              <a:t>1) Call cost() on Whipped</a:t>
            </a:r>
            <a:endParaRPr lang="en-GB" sz="1800" dirty="0">
              <a:solidFill>
                <a:srgbClr val="FF0000"/>
              </a:solidFill>
              <a:latin typeface="+mn-lt"/>
            </a:endParaRPr>
          </a:p>
        </p:txBody>
      </p:sp>
      <p:sp>
        <p:nvSpPr>
          <p:cNvPr id="12" name="TextBox 11">
            <a:extLst>
              <a:ext uri="{FF2B5EF4-FFF2-40B4-BE49-F238E27FC236}">
                <a16:creationId xmlns:a16="http://schemas.microsoft.com/office/drawing/2014/main" id="{4164A2C6-D5BB-A4F0-DE90-D5773C563B9A}"/>
              </a:ext>
            </a:extLst>
          </p:cNvPr>
          <p:cNvSpPr txBox="1"/>
          <p:nvPr/>
        </p:nvSpPr>
        <p:spPr>
          <a:xfrm>
            <a:off x="2813117" y="1445431"/>
            <a:ext cx="1747857" cy="646331"/>
          </a:xfrm>
          <a:prstGeom prst="rect">
            <a:avLst/>
          </a:prstGeom>
          <a:noFill/>
          <a:ln>
            <a:solidFill>
              <a:srgbClr val="FF0000"/>
            </a:solidFill>
          </a:ln>
        </p:spPr>
        <p:txBody>
          <a:bodyPr wrap="square" rtlCol="0">
            <a:spAutoFit/>
          </a:bodyPr>
          <a:lstStyle/>
          <a:p>
            <a:r>
              <a:rPr lang="en-US" sz="1800" dirty="0">
                <a:solidFill>
                  <a:srgbClr val="FF0000"/>
                </a:solidFill>
                <a:latin typeface="+mn-lt"/>
              </a:rPr>
              <a:t>2) Whipped calls cost() on Mocha </a:t>
            </a:r>
            <a:endParaRPr lang="en-GB" sz="1800" dirty="0">
              <a:solidFill>
                <a:srgbClr val="FF0000"/>
              </a:solidFill>
              <a:latin typeface="+mn-lt"/>
            </a:endParaRPr>
          </a:p>
        </p:txBody>
      </p:sp>
      <p:sp>
        <p:nvSpPr>
          <p:cNvPr id="19" name="Freeform: Shape 18">
            <a:extLst>
              <a:ext uri="{FF2B5EF4-FFF2-40B4-BE49-F238E27FC236}">
                <a16:creationId xmlns:a16="http://schemas.microsoft.com/office/drawing/2014/main" id="{5428BB9B-EC2A-B939-75ED-EE8DC227B599}"/>
              </a:ext>
            </a:extLst>
          </p:cNvPr>
          <p:cNvSpPr/>
          <p:nvPr/>
        </p:nvSpPr>
        <p:spPr bwMode="auto">
          <a:xfrm>
            <a:off x="3114174" y="2233083"/>
            <a:ext cx="1106905" cy="506107"/>
          </a:xfrm>
          <a:custGeom>
            <a:avLst/>
            <a:gdLst>
              <a:gd name="connsiteX0" fmla="*/ 0 w 1106905"/>
              <a:gd name="connsiteY0" fmla="*/ 193286 h 506107"/>
              <a:gd name="connsiteX1" fmla="*/ 830179 w 1106905"/>
              <a:gd name="connsiteY1" fmla="*/ 12813 h 506107"/>
              <a:gd name="connsiteX2" fmla="*/ 1106905 w 1106905"/>
              <a:gd name="connsiteY2" fmla="*/ 506107 h 506107"/>
            </a:gdLst>
            <a:ahLst/>
            <a:cxnLst>
              <a:cxn ang="0">
                <a:pos x="connsiteX0" y="connsiteY0"/>
              </a:cxn>
              <a:cxn ang="0">
                <a:pos x="connsiteX1" y="connsiteY1"/>
              </a:cxn>
              <a:cxn ang="0">
                <a:pos x="connsiteX2" y="connsiteY2"/>
              </a:cxn>
            </a:cxnLst>
            <a:rect l="l" t="t" r="r" b="b"/>
            <a:pathLst>
              <a:path w="1106905" h="506107">
                <a:moveTo>
                  <a:pt x="0" y="193286"/>
                </a:moveTo>
                <a:cubicBezTo>
                  <a:pt x="322847" y="76981"/>
                  <a:pt x="645695" y="-39324"/>
                  <a:pt x="830179" y="12813"/>
                </a:cubicBezTo>
                <a:cubicBezTo>
                  <a:pt x="1014663" y="64950"/>
                  <a:pt x="1060784" y="285528"/>
                  <a:pt x="1106905" y="506107"/>
                </a:cubicBezTo>
              </a:path>
            </a:pathLst>
          </a:custGeom>
          <a:noFill/>
          <a:ln w="12700" cap="flat" cmpd="sng" algn="ctr">
            <a:solidFill>
              <a:srgbClr val="FF0000"/>
            </a:solidFill>
            <a:prstDash val="solid"/>
            <a:round/>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0" name="TextBox 19">
            <a:extLst>
              <a:ext uri="{FF2B5EF4-FFF2-40B4-BE49-F238E27FC236}">
                <a16:creationId xmlns:a16="http://schemas.microsoft.com/office/drawing/2014/main" id="{C875374B-3D63-0835-036D-2548DABE1CEE}"/>
              </a:ext>
            </a:extLst>
          </p:cNvPr>
          <p:cNvSpPr txBox="1"/>
          <p:nvPr/>
        </p:nvSpPr>
        <p:spPr>
          <a:xfrm>
            <a:off x="4898858" y="1868270"/>
            <a:ext cx="1968901" cy="646331"/>
          </a:xfrm>
          <a:prstGeom prst="rect">
            <a:avLst/>
          </a:prstGeom>
          <a:noFill/>
          <a:ln>
            <a:solidFill>
              <a:srgbClr val="FF0000"/>
            </a:solidFill>
          </a:ln>
        </p:spPr>
        <p:txBody>
          <a:bodyPr wrap="square" rtlCol="0">
            <a:spAutoFit/>
          </a:bodyPr>
          <a:lstStyle/>
          <a:p>
            <a:r>
              <a:rPr lang="en-US" sz="1800" dirty="0">
                <a:solidFill>
                  <a:srgbClr val="FF0000"/>
                </a:solidFill>
                <a:latin typeface="+mn-lt"/>
              </a:rPr>
              <a:t>3) Mocha calls cost() on </a:t>
            </a:r>
            <a:r>
              <a:rPr lang="en-US" sz="1800" dirty="0" err="1">
                <a:solidFill>
                  <a:srgbClr val="FF0000"/>
                </a:solidFill>
                <a:latin typeface="+mn-lt"/>
              </a:rPr>
              <a:t>DarkRoast</a:t>
            </a:r>
            <a:r>
              <a:rPr lang="en-US" sz="1800" dirty="0">
                <a:solidFill>
                  <a:srgbClr val="FF0000"/>
                </a:solidFill>
                <a:latin typeface="+mn-lt"/>
              </a:rPr>
              <a:t> </a:t>
            </a:r>
            <a:endParaRPr lang="en-GB" sz="1800" dirty="0">
              <a:solidFill>
                <a:srgbClr val="FF0000"/>
              </a:solidFill>
              <a:latin typeface="+mn-lt"/>
            </a:endParaRPr>
          </a:p>
        </p:txBody>
      </p:sp>
      <p:sp>
        <p:nvSpPr>
          <p:cNvPr id="21" name="Freeform: Shape 20">
            <a:extLst>
              <a:ext uri="{FF2B5EF4-FFF2-40B4-BE49-F238E27FC236}">
                <a16:creationId xmlns:a16="http://schemas.microsoft.com/office/drawing/2014/main" id="{510F0026-48AE-33B7-FDE5-2ECE3DF8ADF4}"/>
              </a:ext>
            </a:extLst>
          </p:cNvPr>
          <p:cNvSpPr/>
          <p:nvPr/>
        </p:nvSpPr>
        <p:spPr bwMode="auto">
          <a:xfrm>
            <a:off x="4967572" y="2655922"/>
            <a:ext cx="1106905" cy="506107"/>
          </a:xfrm>
          <a:custGeom>
            <a:avLst/>
            <a:gdLst>
              <a:gd name="connsiteX0" fmla="*/ 0 w 1106905"/>
              <a:gd name="connsiteY0" fmla="*/ 193286 h 506107"/>
              <a:gd name="connsiteX1" fmla="*/ 830179 w 1106905"/>
              <a:gd name="connsiteY1" fmla="*/ 12813 h 506107"/>
              <a:gd name="connsiteX2" fmla="*/ 1106905 w 1106905"/>
              <a:gd name="connsiteY2" fmla="*/ 506107 h 506107"/>
            </a:gdLst>
            <a:ahLst/>
            <a:cxnLst>
              <a:cxn ang="0">
                <a:pos x="connsiteX0" y="connsiteY0"/>
              </a:cxn>
              <a:cxn ang="0">
                <a:pos x="connsiteX1" y="connsiteY1"/>
              </a:cxn>
              <a:cxn ang="0">
                <a:pos x="connsiteX2" y="connsiteY2"/>
              </a:cxn>
            </a:cxnLst>
            <a:rect l="l" t="t" r="r" b="b"/>
            <a:pathLst>
              <a:path w="1106905" h="506107">
                <a:moveTo>
                  <a:pt x="0" y="193286"/>
                </a:moveTo>
                <a:cubicBezTo>
                  <a:pt x="322847" y="76981"/>
                  <a:pt x="645695" y="-39324"/>
                  <a:pt x="830179" y="12813"/>
                </a:cubicBezTo>
                <a:cubicBezTo>
                  <a:pt x="1014663" y="64950"/>
                  <a:pt x="1060784" y="285528"/>
                  <a:pt x="1106905" y="506107"/>
                </a:cubicBezTo>
              </a:path>
            </a:pathLst>
          </a:custGeom>
          <a:noFill/>
          <a:ln w="12700" cap="flat" cmpd="sng" algn="ctr">
            <a:solidFill>
              <a:srgbClr val="FF0000"/>
            </a:solidFill>
            <a:prstDash val="solid"/>
            <a:round/>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2" name="TextBox 21">
            <a:extLst>
              <a:ext uri="{FF2B5EF4-FFF2-40B4-BE49-F238E27FC236}">
                <a16:creationId xmlns:a16="http://schemas.microsoft.com/office/drawing/2014/main" id="{F13C4444-7479-AEDB-2ABF-1B66D4C60B60}"/>
              </a:ext>
            </a:extLst>
          </p:cNvPr>
          <p:cNvSpPr txBox="1"/>
          <p:nvPr/>
        </p:nvSpPr>
        <p:spPr>
          <a:xfrm>
            <a:off x="5883308" y="3474017"/>
            <a:ext cx="2041492" cy="646331"/>
          </a:xfrm>
          <a:prstGeom prst="rect">
            <a:avLst/>
          </a:prstGeom>
          <a:noFill/>
          <a:ln>
            <a:solidFill>
              <a:srgbClr val="FF0000"/>
            </a:solidFill>
          </a:ln>
        </p:spPr>
        <p:txBody>
          <a:bodyPr wrap="square" rtlCol="0">
            <a:spAutoFit/>
          </a:bodyPr>
          <a:lstStyle/>
          <a:p>
            <a:r>
              <a:rPr lang="en-US" sz="1800" dirty="0">
                <a:solidFill>
                  <a:srgbClr val="FF0000"/>
                </a:solidFill>
                <a:latin typeface="+mn-lt"/>
              </a:rPr>
              <a:t>4) </a:t>
            </a:r>
            <a:r>
              <a:rPr lang="en-US" sz="1800" dirty="0" err="1">
                <a:solidFill>
                  <a:srgbClr val="FF0000"/>
                </a:solidFill>
                <a:latin typeface="+mn-lt"/>
              </a:rPr>
              <a:t>DarkRoast</a:t>
            </a:r>
            <a:r>
              <a:rPr lang="en-US" sz="1800" dirty="0">
                <a:solidFill>
                  <a:srgbClr val="FF0000"/>
                </a:solidFill>
                <a:latin typeface="+mn-lt"/>
              </a:rPr>
              <a:t> returns its cost, $4.00</a:t>
            </a:r>
            <a:endParaRPr lang="en-GB" sz="1800" dirty="0">
              <a:solidFill>
                <a:srgbClr val="FF0000"/>
              </a:solidFill>
              <a:latin typeface="+mn-lt"/>
            </a:endParaRPr>
          </a:p>
        </p:txBody>
      </p:sp>
      <p:sp>
        <p:nvSpPr>
          <p:cNvPr id="23" name="Freeform: Shape 22">
            <a:extLst>
              <a:ext uri="{FF2B5EF4-FFF2-40B4-BE49-F238E27FC236}">
                <a16:creationId xmlns:a16="http://schemas.microsoft.com/office/drawing/2014/main" id="{7D3A35AD-A31C-8C03-FEF5-62A17A10D23C}"/>
              </a:ext>
            </a:extLst>
          </p:cNvPr>
          <p:cNvSpPr/>
          <p:nvPr/>
        </p:nvSpPr>
        <p:spPr bwMode="auto">
          <a:xfrm flipH="1" flipV="1">
            <a:off x="4365458" y="3119551"/>
            <a:ext cx="1371600" cy="646332"/>
          </a:xfrm>
          <a:custGeom>
            <a:avLst/>
            <a:gdLst>
              <a:gd name="connsiteX0" fmla="*/ 0 w 1106905"/>
              <a:gd name="connsiteY0" fmla="*/ 193286 h 506107"/>
              <a:gd name="connsiteX1" fmla="*/ 830179 w 1106905"/>
              <a:gd name="connsiteY1" fmla="*/ 12813 h 506107"/>
              <a:gd name="connsiteX2" fmla="*/ 1106905 w 1106905"/>
              <a:gd name="connsiteY2" fmla="*/ 506107 h 506107"/>
            </a:gdLst>
            <a:ahLst/>
            <a:cxnLst>
              <a:cxn ang="0">
                <a:pos x="connsiteX0" y="connsiteY0"/>
              </a:cxn>
              <a:cxn ang="0">
                <a:pos x="connsiteX1" y="connsiteY1"/>
              </a:cxn>
              <a:cxn ang="0">
                <a:pos x="connsiteX2" y="connsiteY2"/>
              </a:cxn>
            </a:cxnLst>
            <a:rect l="l" t="t" r="r" b="b"/>
            <a:pathLst>
              <a:path w="1106905" h="506107">
                <a:moveTo>
                  <a:pt x="0" y="193286"/>
                </a:moveTo>
                <a:cubicBezTo>
                  <a:pt x="322847" y="76981"/>
                  <a:pt x="645695" y="-39324"/>
                  <a:pt x="830179" y="12813"/>
                </a:cubicBezTo>
                <a:cubicBezTo>
                  <a:pt x="1014663" y="64950"/>
                  <a:pt x="1060784" y="285528"/>
                  <a:pt x="1106905" y="506107"/>
                </a:cubicBezTo>
              </a:path>
            </a:pathLst>
          </a:custGeom>
          <a:noFill/>
          <a:ln w="12700" cap="flat" cmpd="sng" algn="ctr">
            <a:solidFill>
              <a:srgbClr val="FF0000"/>
            </a:solidFill>
            <a:prstDash val="solid"/>
            <a:round/>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4" name="TextBox 23">
            <a:extLst>
              <a:ext uri="{FF2B5EF4-FFF2-40B4-BE49-F238E27FC236}">
                <a16:creationId xmlns:a16="http://schemas.microsoft.com/office/drawing/2014/main" id="{0AF15382-D040-2069-FD0E-C86C7755F1A4}"/>
              </a:ext>
            </a:extLst>
          </p:cNvPr>
          <p:cNvSpPr txBox="1"/>
          <p:nvPr/>
        </p:nvSpPr>
        <p:spPr>
          <a:xfrm>
            <a:off x="4560974" y="3386256"/>
            <a:ext cx="665567" cy="369332"/>
          </a:xfrm>
          <a:prstGeom prst="rect">
            <a:avLst/>
          </a:prstGeom>
          <a:noFill/>
        </p:spPr>
        <p:txBody>
          <a:bodyPr wrap="none" rtlCol="0">
            <a:spAutoFit/>
          </a:bodyPr>
          <a:lstStyle/>
          <a:p>
            <a:r>
              <a:rPr lang="en-US" sz="1800" i="1" dirty="0">
                <a:latin typeface="Comic Sans MS" panose="030F0702030302020204" pitchFamily="66" charset="0"/>
              </a:rPr>
              <a:t>4.00</a:t>
            </a:r>
            <a:endParaRPr lang="en-GB" sz="1800" i="1" dirty="0">
              <a:latin typeface="Comic Sans MS" panose="030F0702030302020204" pitchFamily="66" charset="0"/>
            </a:endParaRPr>
          </a:p>
        </p:txBody>
      </p:sp>
      <p:sp>
        <p:nvSpPr>
          <p:cNvPr id="28" name="TextBox 27">
            <a:extLst>
              <a:ext uri="{FF2B5EF4-FFF2-40B4-BE49-F238E27FC236}">
                <a16:creationId xmlns:a16="http://schemas.microsoft.com/office/drawing/2014/main" id="{390A39D5-B3A9-4466-8815-BBCDBE34D1CC}"/>
              </a:ext>
            </a:extLst>
          </p:cNvPr>
          <p:cNvSpPr txBox="1"/>
          <p:nvPr/>
        </p:nvSpPr>
        <p:spPr>
          <a:xfrm>
            <a:off x="1546058" y="3386256"/>
            <a:ext cx="2759242" cy="923330"/>
          </a:xfrm>
          <a:prstGeom prst="rect">
            <a:avLst/>
          </a:prstGeom>
          <a:noFill/>
          <a:ln>
            <a:solidFill>
              <a:srgbClr val="FF0000"/>
            </a:solidFill>
          </a:ln>
        </p:spPr>
        <p:txBody>
          <a:bodyPr wrap="square" rtlCol="0">
            <a:spAutoFit/>
          </a:bodyPr>
          <a:lstStyle/>
          <a:p>
            <a:r>
              <a:rPr lang="en-US" sz="1800" dirty="0">
                <a:solidFill>
                  <a:srgbClr val="FF0000"/>
                </a:solidFill>
                <a:latin typeface="+mn-lt"/>
              </a:rPr>
              <a:t>5) Mocha adds its cost, 80 cents, to the result from </a:t>
            </a:r>
            <a:r>
              <a:rPr lang="en-US" sz="1800" dirty="0" err="1">
                <a:solidFill>
                  <a:srgbClr val="FF0000"/>
                </a:solidFill>
                <a:latin typeface="+mn-lt"/>
              </a:rPr>
              <a:t>DarkRoast</a:t>
            </a:r>
            <a:r>
              <a:rPr lang="en-US" sz="1800" dirty="0">
                <a:solidFill>
                  <a:srgbClr val="FF0000"/>
                </a:solidFill>
                <a:latin typeface="+mn-lt"/>
              </a:rPr>
              <a:t> and returns $4.80</a:t>
            </a:r>
            <a:endParaRPr lang="en-GB" sz="1800" dirty="0">
              <a:solidFill>
                <a:srgbClr val="FF0000"/>
              </a:solidFill>
              <a:latin typeface="+mn-lt"/>
            </a:endParaRPr>
          </a:p>
        </p:txBody>
      </p:sp>
      <p:sp>
        <p:nvSpPr>
          <p:cNvPr id="29" name="Freeform: Shape 28">
            <a:extLst>
              <a:ext uri="{FF2B5EF4-FFF2-40B4-BE49-F238E27FC236}">
                <a16:creationId xmlns:a16="http://schemas.microsoft.com/office/drawing/2014/main" id="{74FABC80-6533-B8A9-D91C-00DCB5CE8F7C}"/>
              </a:ext>
            </a:extLst>
          </p:cNvPr>
          <p:cNvSpPr/>
          <p:nvPr/>
        </p:nvSpPr>
        <p:spPr bwMode="auto">
          <a:xfrm flipH="1" flipV="1">
            <a:off x="2519146" y="2671055"/>
            <a:ext cx="1371600" cy="646332"/>
          </a:xfrm>
          <a:custGeom>
            <a:avLst/>
            <a:gdLst>
              <a:gd name="connsiteX0" fmla="*/ 0 w 1106905"/>
              <a:gd name="connsiteY0" fmla="*/ 193286 h 506107"/>
              <a:gd name="connsiteX1" fmla="*/ 830179 w 1106905"/>
              <a:gd name="connsiteY1" fmla="*/ 12813 h 506107"/>
              <a:gd name="connsiteX2" fmla="*/ 1106905 w 1106905"/>
              <a:gd name="connsiteY2" fmla="*/ 506107 h 506107"/>
            </a:gdLst>
            <a:ahLst/>
            <a:cxnLst>
              <a:cxn ang="0">
                <a:pos x="connsiteX0" y="connsiteY0"/>
              </a:cxn>
              <a:cxn ang="0">
                <a:pos x="connsiteX1" y="connsiteY1"/>
              </a:cxn>
              <a:cxn ang="0">
                <a:pos x="connsiteX2" y="connsiteY2"/>
              </a:cxn>
            </a:cxnLst>
            <a:rect l="l" t="t" r="r" b="b"/>
            <a:pathLst>
              <a:path w="1106905" h="506107">
                <a:moveTo>
                  <a:pt x="0" y="193286"/>
                </a:moveTo>
                <a:cubicBezTo>
                  <a:pt x="322847" y="76981"/>
                  <a:pt x="645695" y="-39324"/>
                  <a:pt x="830179" y="12813"/>
                </a:cubicBezTo>
                <a:cubicBezTo>
                  <a:pt x="1014663" y="64950"/>
                  <a:pt x="1060784" y="285528"/>
                  <a:pt x="1106905" y="506107"/>
                </a:cubicBezTo>
              </a:path>
            </a:pathLst>
          </a:custGeom>
          <a:noFill/>
          <a:ln w="12700" cap="flat" cmpd="sng" algn="ctr">
            <a:solidFill>
              <a:srgbClr val="FF0000"/>
            </a:solidFill>
            <a:prstDash val="solid"/>
            <a:round/>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30" name="TextBox 29">
            <a:extLst>
              <a:ext uri="{FF2B5EF4-FFF2-40B4-BE49-F238E27FC236}">
                <a16:creationId xmlns:a16="http://schemas.microsoft.com/office/drawing/2014/main" id="{52EFE1E7-DFEF-BFA2-2969-DE44500CED7A}"/>
              </a:ext>
            </a:extLst>
          </p:cNvPr>
          <p:cNvSpPr txBox="1"/>
          <p:nvPr/>
        </p:nvSpPr>
        <p:spPr>
          <a:xfrm>
            <a:off x="2714662" y="2937760"/>
            <a:ext cx="665567" cy="369332"/>
          </a:xfrm>
          <a:prstGeom prst="rect">
            <a:avLst/>
          </a:prstGeom>
          <a:noFill/>
        </p:spPr>
        <p:txBody>
          <a:bodyPr wrap="none" rtlCol="0">
            <a:spAutoFit/>
          </a:bodyPr>
          <a:lstStyle/>
          <a:p>
            <a:r>
              <a:rPr lang="en-US" sz="1800" i="1" dirty="0">
                <a:latin typeface="Comic Sans MS" panose="030F0702030302020204" pitchFamily="66" charset="0"/>
              </a:rPr>
              <a:t>4.80</a:t>
            </a:r>
            <a:endParaRPr lang="en-GB" sz="1800" i="1" dirty="0">
              <a:latin typeface="Comic Sans MS" panose="030F0702030302020204" pitchFamily="66" charset="0"/>
            </a:endParaRPr>
          </a:p>
        </p:txBody>
      </p:sp>
      <p:sp>
        <p:nvSpPr>
          <p:cNvPr id="34" name="TextBox 33">
            <a:extLst>
              <a:ext uri="{FF2B5EF4-FFF2-40B4-BE49-F238E27FC236}">
                <a16:creationId xmlns:a16="http://schemas.microsoft.com/office/drawing/2014/main" id="{2D6BF3FE-F089-E726-72CE-A51099ED877F}"/>
              </a:ext>
            </a:extLst>
          </p:cNvPr>
          <p:cNvSpPr txBox="1"/>
          <p:nvPr/>
        </p:nvSpPr>
        <p:spPr>
          <a:xfrm>
            <a:off x="480441" y="3016267"/>
            <a:ext cx="665567" cy="369332"/>
          </a:xfrm>
          <a:prstGeom prst="rect">
            <a:avLst/>
          </a:prstGeom>
          <a:noFill/>
        </p:spPr>
        <p:txBody>
          <a:bodyPr wrap="none" rtlCol="0">
            <a:spAutoFit/>
          </a:bodyPr>
          <a:lstStyle/>
          <a:p>
            <a:r>
              <a:rPr lang="en-US" sz="1800" i="1" dirty="0">
                <a:latin typeface="Comic Sans MS" panose="030F0702030302020204" pitchFamily="66" charset="0"/>
              </a:rPr>
              <a:t>5.30</a:t>
            </a:r>
            <a:endParaRPr lang="en-GB" sz="1800" i="1" dirty="0">
              <a:latin typeface="Comic Sans MS" panose="030F0702030302020204" pitchFamily="66" charset="0"/>
            </a:endParaRPr>
          </a:p>
        </p:txBody>
      </p:sp>
      <p:sp>
        <p:nvSpPr>
          <p:cNvPr id="35" name="TextBox 34">
            <a:extLst>
              <a:ext uri="{FF2B5EF4-FFF2-40B4-BE49-F238E27FC236}">
                <a16:creationId xmlns:a16="http://schemas.microsoft.com/office/drawing/2014/main" id="{2D334B31-9E53-0AE5-1206-700859FC8808}"/>
              </a:ext>
            </a:extLst>
          </p:cNvPr>
          <p:cNvSpPr txBox="1"/>
          <p:nvPr/>
        </p:nvSpPr>
        <p:spPr>
          <a:xfrm>
            <a:off x="133817" y="1658589"/>
            <a:ext cx="1932807" cy="1200329"/>
          </a:xfrm>
          <a:prstGeom prst="rect">
            <a:avLst/>
          </a:prstGeom>
          <a:noFill/>
          <a:ln>
            <a:solidFill>
              <a:srgbClr val="FF0000"/>
            </a:solidFill>
          </a:ln>
        </p:spPr>
        <p:txBody>
          <a:bodyPr wrap="square" rtlCol="0">
            <a:spAutoFit/>
          </a:bodyPr>
          <a:lstStyle/>
          <a:p>
            <a:r>
              <a:rPr lang="en-US" sz="1800" dirty="0">
                <a:solidFill>
                  <a:srgbClr val="FF0000"/>
                </a:solidFill>
                <a:latin typeface="+mn-lt"/>
              </a:rPr>
              <a:t>6) Whipped adds its cost, 50 cents, to the result from Mocha and returns $5.30</a:t>
            </a:r>
            <a:endParaRPr lang="en-GB" sz="1800" dirty="0">
              <a:solidFill>
                <a:srgbClr val="FF0000"/>
              </a:solidFill>
              <a:latin typeface="+mn-lt"/>
            </a:endParaRPr>
          </a:p>
        </p:txBody>
      </p:sp>
      <p:sp>
        <p:nvSpPr>
          <p:cNvPr id="38" name="Arc 37">
            <a:extLst>
              <a:ext uri="{FF2B5EF4-FFF2-40B4-BE49-F238E27FC236}">
                <a16:creationId xmlns:a16="http://schemas.microsoft.com/office/drawing/2014/main" id="{20B08C57-A58F-0F0C-53A5-7A682768E6B7}"/>
              </a:ext>
            </a:extLst>
          </p:cNvPr>
          <p:cNvSpPr/>
          <p:nvPr/>
        </p:nvSpPr>
        <p:spPr bwMode="auto">
          <a:xfrm flipV="1">
            <a:off x="35828" y="2042297"/>
            <a:ext cx="2255386" cy="1156448"/>
          </a:xfrm>
          <a:prstGeom prst="arc">
            <a:avLst/>
          </a:prstGeom>
          <a:noFill/>
          <a:ln w="12700" cap="flat" cmpd="sng" algn="ctr">
            <a:solidFill>
              <a:srgbClr val="FF0000"/>
            </a:solidFill>
            <a:prstDash val="solid"/>
            <a:round/>
            <a:headEnd type="triangle" w="med" len="med"/>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27" name="Audio 26">
            <a:hlinkClick r:id="" action="ppaction://media"/>
            <a:extLst>
              <a:ext uri="{FF2B5EF4-FFF2-40B4-BE49-F238E27FC236}">
                <a16:creationId xmlns:a16="http://schemas.microsoft.com/office/drawing/2014/main" id="{0076CE45-1B42-A580-5B98-667C7BF0E9F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21106989"/>
      </p:ext>
    </p:extLst>
  </p:cSld>
  <p:clrMapOvr>
    <a:masterClrMapping/>
  </p:clrMapOvr>
  <p:transition spd="slow" advTm="10548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500"/>
                                        <p:tgtEl>
                                          <p:spTgt spid="22"/>
                                        </p:tgtEl>
                                      </p:cBhvr>
                                    </p:animEffect>
                                  </p:childTnLst>
                                </p:cTn>
                              </p:par>
                            </p:childTnLst>
                          </p:cTn>
                        </p:par>
                        <p:par>
                          <p:cTn id="52" fill="hold">
                            <p:stCondLst>
                              <p:cond delay="500"/>
                            </p:stCondLst>
                            <p:childTnLst>
                              <p:par>
                                <p:cTn id="53" presetID="22" presetClass="entr" presetSubtype="2"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right)">
                                      <p:cBhvr>
                                        <p:cTn id="55" dur="500"/>
                                        <p:tgtEl>
                                          <p:spTgt spid="2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right)">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right)">
                                      <p:cBhvr>
                                        <p:cTn id="63" dur="500"/>
                                        <p:tgtEl>
                                          <p:spTgt spid="28"/>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right)">
                                      <p:cBhvr>
                                        <p:cTn id="66" dur="500"/>
                                        <p:tgtEl>
                                          <p:spTgt spid="29"/>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right)">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right)">
                                      <p:cBhvr>
                                        <p:cTn id="74" dur="500"/>
                                        <p:tgtEl>
                                          <p:spTgt spid="35"/>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right)">
                                      <p:cBhvr>
                                        <p:cTn id="77" dur="500"/>
                                        <p:tgtEl>
                                          <p:spTgt spid="38"/>
                                        </p:tgtEl>
                                      </p:cBhvr>
                                    </p:animEffect>
                                  </p:childTnLst>
                                </p:cTn>
                              </p:par>
                            </p:childTnLst>
                          </p:cTn>
                        </p:par>
                        <p:par>
                          <p:cTn id="78" fill="hold">
                            <p:stCondLst>
                              <p:cond delay="500"/>
                            </p:stCondLst>
                            <p:childTnLst>
                              <p:par>
                                <p:cTn id="79" presetID="22" presetClass="entr" presetSubtype="2" fill="hold" grpId="0"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right)">
                                      <p:cBhvr>
                                        <p:cTn id="8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2" fill="hold" display="0">
                  <p:stCondLst>
                    <p:cond delay="indefinite"/>
                  </p:stCondLst>
                  <p:endCondLst>
                    <p:cond evt="onStopAudio" delay="0">
                      <p:tgtEl>
                        <p:sldTgt/>
                      </p:tgtEl>
                    </p:cond>
                  </p:endCondLst>
                </p:cTn>
                <p:tgtEl>
                  <p:spTgt spid="27"/>
                </p:tgtEl>
              </p:cMediaNode>
            </p:audio>
          </p:childTnLst>
        </p:cTn>
      </p:par>
    </p:tnLst>
    <p:bldLst>
      <p:bldP spid="7" grpId="0" animBg="1"/>
      <p:bldP spid="6" grpId="0" animBg="1"/>
      <p:bldP spid="5" grpId="0" animBg="1"/>
      <p:bldP spid="10" grpId="0" animBg="1"/>
      <p:bldP spid="12" grpId="0" animBg="1"/>
      <p:bldP spid="19" grpId="0" animBg="1"/>
      <p:bldP spid="20" grpId="0" animBg="1"/>
      <p:bldP spid="21" grpId="0" animBg="1"/>
      <p:bldP spid="22" grpId="0" animBg="1"/>
      <p:bldP spid="23" grpId="0" animBg="1"/>
      <p:bldP spid="24" grpId="0"/>
      <p:bldP spid="28" grpId="0" animBg="1"/>
      <p:bldP spid="29" grpId="0" animBg="1"/>
      <p:bldP spid="30" grpId="0"/>
      <p:bldP spid="34" grpId="0"/>
      <p:bldP spid="35"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774B6-E18D-923A-AB0B-5A4AE61CCB61}"/>
              </a:ext>
            </a:extLst>
          </p:cNvPr>
          <p:cNvSpPr>
            <a:spLocks noGrp="1"/>
          </p:cNvSpPr>
          <p:nvPr>
            <p:ph type="title"/>
          </p:nvPr>
        </p:nvSpPr>
        <p:spPr/>
        <p:txBody>
          <a:bodyPr/>
          <a:lstStyle/>
          <a:p>
            <a:r>
              <a:rPr lang="en-US" dirty="0"/>
              <a:t>The Decorator Pattern</a:t>
            </a:r>
            <a:endParaRPr lang="en-GB" dirty="0"/>
          </a:p>
        </p:txBody>
      </p:sp>
      <p:sp>
        <p:nvSpPr>
          <p:cNvPr id="3" name="Content Placeholder 2">
            <a:extLst>
              <a:ext uri="{FF2B5EF4-FFF2-40B4-BE49-F238E27FC236}">
                <a16:creationId xmlns:a16="http://schemas.microsoft.com/office/drawing/2014/main" id="{121595E3-B312-91FC-3826-B59DA69E5DBC}"/>
              </a:ext>
            </a:extLst>
          </p:cNvPr>
          <p:cNvSpPr>
            <a:spLocks noGrp="1"/>
          </p:cNvSpPr>
          <p:nvPr>
            <p:ph idx="1"/>
          </p:nvPr>
        </p:nvSpPr>
        <p:spPr/>
        <p:txBody>
          <a:bodyPr/>
          <a:lstStyle/>
          <a:p>
            <a:r>
              <a:rPr lang="en-US" dirty="0"/>
              <a:t>Decorators have the same supertype as the objects they decorate</a:t>
            </a:r>
          </a:p>
          <a:p>
            <a:pPr lvl="1"/>
            <a:r>
              <a:rPr lang="en-US" dirty="0"/>
              <a:t>We can use the decorated object in place of the original (wrapped) object</a:t>
            </a:r>
          </a:p>
          <a:p>
            <a:r>
              <a:rPr lang="en-US" dirty="0"/>
              <a:t>The decorator adds its own </a:t>
            </a:r>
            <a:r>
              <a:rPr lang="en-US" dirty="0" err="1"/>
              <a:t>behaviour</a:t>
            </a:r>
            <a:r>
              <a:rPr lang="en-US" dirty="0"/>
              <a:t> and/or after delegating to the object it decorates to do the rest of the task</a:t>
            </a:r>
          </a:p>
          <a:p>
            <a:r>
              <a:rPr lang="en-US" dirty="0"/>
              <a:t>You can use one or more decorators to wrap an object</a:t>
            </a:r>
          </a:p>
          <a:p>
            <a:r>
              <a:rPr lang="en-US" dirty="0"/>
              <a:t>Decorators can be added at runtime</a:t>
            </a:r>
            <a:endParaRPr lang="en-GB" dirty="0"/>
          </a:p>
        </p:txBody>
      </p:sp>
      <p:sp>
        <p:nvSpPr>
          <p:cNvPr id="4" name="Slide Number Placeholder 3">
            <a:extLst>
              <a:ext uri="{FF2B5EF4-FFF2-40B4-BE49-F238E27FC236}">
                <a16:creationId xmlns:a16="http://schemas.microsoft.com/office/drawing/2014/main" id="{F076FF18-D4DE-E387-E5E6-3152C6338884}"/>
              </a:ext>
            </a:extLst>
          </p:cNvPr>
          <p:cNvSpPr>
            <a:spLocks noGrp="1"/>
          </p:cNvSpPr>
          <p:nvPr>
            <p:ph type="sldNum" sz="quarter" idx="4"/>
          </p:nvPr>
        </p:nvSpPr>
        <p:spPr/>
        <p:txBody>
          <a:bodyPr/>
          <a:lstStyle/>
          <a:p>
            <a:pPr>
              <a:defRPr/>
            </a:pPr>
            <a:r>
              <a:rPr lang="en-US"/>
              <a:t>  Lecture </a:t>
            </a:r>
            <a:r>
              <a:rPr lang="en-US">
                <a:solidFill>
                  <a:srgbClr val="FF0000"/>
                </a:solidFill>
              </a:rPr>
              <a:t>5.1</a:t>
            </a:r>
            <a:br>
              <a:rPr lang="en-US"/>
            </a:br>
            <a:r>
              <a:rPr lang="en-US"/>
              <a:t> Slide </a:t>
            </a:r>
            <a:fld id="{FF9B6805-2258-4A0A-A38F-E119E90B2031}" type="slidenum">
              <a:rPr lang="en-US" smtClean="0"/>
              <a:pPr>
                <a:defRPr/>
              </a:pPr>
              <a:t>9</a:t>
            </a:fld>
            <a:endParaRPr lang="en-US" dirty="0"/>
          </a:p>
        </p:txBody>
      </p:sp>
      <p:pic>
        <p:nvPicPr>
          <p:cNvPr id="17" name="Audio 16">
            <a:hlinkClick r:id="" action="ppaction://media"/>
            <a:extLst>
              <a:ext uri="{FF2B5EF4-FFF2-40B4-BE49-F238E27FC236}">
                <a16:creationId xmlns:a16="http://schemas.microsoft.com/office/drawing/2014/main" id="{CCA73592-793B-4F59-45FF-5DA219D7308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532139733"/>
      </p:ext>
    </p:extLst>
  </p:cSld>
  <p:clrMapOvr>
    <a:masterClrMapping/>
  </p:clrMapOvr>
  <p:transition spd="slow" advTm="5742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1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7|4.2"/>
</p:tagLst>
</file>

<file path=ppt/tags/tag10.xml><?xml version="1.0" encoding="utf-8"?>
<p:tagLst xmlns:a="http://schemas.openxmlformats.org/drawingml/2006/main" xmlns:r="http://schemas.openxmlformats.org/officeDocument/2006/relationships" xmlns:p="http://schemas.openxmlformats.org/presentationml/2006/main">
  <p:tag name="TIMING" val="|5.8|6.1|11.8|16.1"/>
</p:tagLst>
</file>

<file path=ppt/tags/tag11.xml><?xml version="1.0" encoding="utf-8"?>
<p:tagLst xmlns:a="http://schemas.openxmlformats.org/drawingml/2006/main" xmlns:r="http://schemas.openxmlformats.org/officeDocument/2006/relationships" xmlns:p="http://schemas.openxmlformats.org/presentationml/2006/main">
  <p:tag name="TIMING" val="|7.9|18|11|10.5|13.6"/>
</p:tagLst>
</file>

<file path=ppt/tags/tag12.xml><?xml version="1.0" encoding="utf-8"?>
<p:tagLst xmlns:a="http://schemas.openxmlformats.org/drawingml/2006/main" xmlns:r="http://schemas.openxmlformats.org/officeDocument/2006/relationships" xmlns:p="http://schemas.openxmlformats.org/presentationml/2006/main">
  <p:tag name="TIMING" val="|6.5|15.2|18.2|6.4|6.1|13.7"/>
</p:tagLst>
</file>

<file path=ppt/tags/tag13.xml><?xml version="1.0" encoding="utf-8"?>
<p:tagLst xmlns:a="http://schemas.openxmlformats.org/drawingml/2006/main" xmlns:r="http://schemas.openxmlformats.org/officeDocument/2006/relationships" xmlns:p="http://schemas.openxmlformats.org/presentationml/2006/main">
  <p:tag name="TIMING" val="|8.9|4.7|11.9|3.3|7"/>
</p:tagLst>
</file>

<file path=ppt/tags/tag14.xml><?xml version="1.0" encoding="utf-8"?>
<p:tagLst xmlns:a="http://schemas.openxmlformats.org/drawingml/2006/main" xmlns:r="http://schemas.openxmlformats.org/officeDocument/2006/relationships" xmlns:p="http://schemas.openxmlformats.org/presentationml/2006/main">
  <p:tag name="TIMING" val="|8.6|5.9|4.3|15.4|8.9"/>
</p:tagLst>
</file>

<file path=ppt/tags/tag15.xml><?xml version="1.0" encoding="utf-8"?>
<p:tagLst xmlns:a="http://schemas.openxmlformats.org/drawingml/2006/main" xmlns:r="http://schemas.openxmlformats.org/officeDocument/2006/relationships" xmlns:p="http://schemas.openxmlformats.org/presentationml/2006/main">
  <p:tag name="TIMING" val="|5.3|4.7|11.1|11.5|2.8|10.4|19|8.4"/>
</p:tagLst>
</file>

<file path=ppt/tags/tag16.xml><?xml version="1.0" encoding="utf-8"?>
<p:tagLst xmlns:a="http://schemas.openxmlformats.org/drawingml/2006/main" xmlns:r="http://schemas.openxmlformats.org/officeDocument/2006/relationships" xmlns:p="http://schemas.openxmlformats.org/presentationml/2006/main">
  <p:tag name="TIMING" val="|9.3|19.3"/>
</p:tagLst>
</file>

<file path=ppt/tags/tag17.xml><?xml version="1.0" encoding="utf-8"?>
<p:tagLst xmlns:a="http://schemas.openxmlformats.org/drawingml/2006/main" xmlns:r="http://schemas.openxmlformats.org/officeDocument/2006/relationships" xmlns:p="http://schemas.openxmlformats.org/presentationml/2006/main">
  <p:tag name="TIMING" val="|9.8|28.9|26.9"/>
</p:tagLst>
</file>

<file path=ppt/tags/tag18.xml><?xml version="1.0" encoding="utf-8"?>
<p:tagLst xmlns:a="http://schemas.openxmlformats.org/drawingml/2006/main" xmlns:r="http://schemas.openxmlformats.org/officeDocument/2006/relationships" xmlns:p="http://schemas.openxmlformats.org/presentationml/2006/main">
  <p:tag name="TIMING" val="|21.9"/>
</p:tagLst>
</file>

<file path=ppt/tags/tag2.xml><?xml version="1.0" encoding="utf-8"?>
<p:tagLst xmlns:a="http://schemas.openxmlformats.org/drawingml/2006/main" xmlns:r="http://schemas.openxmlformats.org/officeDocument/2006/relationships" xmlns:p="http://schemas.openxmlformats.org/presentationml/2006/main">
  <p:tag name="TIMING" val="|10.7|7.8|8.9"/>
</p:tagLst>
</file>

<file path=ppt/tags/tag3.xml><?xml version="1.0" encoding="utf-8"?>
<p:tagLst xmlns:a="http://schemas.openxmlformats.org/drawingml/2006/main" xmlns:r="http://schemas.openxmlformats.org/officeDocument/2006/relationships" xmlns:p="http://schemas.openxmlformats.org/presentationml/2006/main">
  <p:tag name="TIMING" val="|9.2|16.3|21.1|21.1"/>
</p:tagLst>
</file>

<file path=ppt/tags/tag4.xml><?xml version="1.0" encoding="utf-8"?>
<p:tagLst xmlns:a="http://schemas.openxmlformats.org/drawingml/2006/main" xmlns:r="http://schemas.openxmlformats.org/officeDocument/2006/relationships" xmlns:p="http://schemas.openxmlformats.org/presentationml/2006/main">
  <p:tag name="TIMING" val="|5.9|10.2|27.5"/>
</p:tagLst>
</file>

<file path=ppt/tags/tag5.xml><?xml version="1.0" encoding="utf-8"?>
<p:tagLst xmlns:a="http://schemas.openxmlformats.org/drawingml/2006/main" xmlns:r="http://schemas.openxmlformats.org/officeDocument/2006/relationships" xmlns:p="http://schemas.openxmlformats.org/presentationml/2006/main">
  <p:tag name="TIMING" val="|9|7.5|12.9|8.2|11.6"/>
</p:tagLst>
</file>

<file path=ppt/tags/tag6.xml><?xml version="1.0" encoding="utf-8"?>
<p:tagLst xmlns:a="http://schemas.openxmlformats.org/drawingml/2006/main" xmlns:r="http://schemas.openxmlformats.org/officeDocument/2006/relationships" xmlns:p="http://schemas.openxmlformats.org/presentationml/2006/main">
  <p:tag name="TIMING" val="|8.2|11.3|19.4|16.5|4.5|7.1|9.9|9.4|10.7"/>
</p:tagLst>
</file>

<file path=ppt/tags/tag7.xml><?xml version="1.0" encoding="utf-8"?>
<p:tagLst xmlns:a="http://schemas.openxmlformats.org/drawingml/2006/main" xmlns:r="http://schemas.openxmlformats.org/officeDocument/2006/relationships" xmlns:p="http://schemas.openxmlformats.org/presentationml/2006/main">
  <p:tag name="TIMING" val="|8.9|20.5|14|8.2"/>
</p:tagLst>
</file>

<file path=ppt/tags/tag8.xml><?xml version="1.0" encoding="utf-8"?>
<p:tagLst xmlns:a="http://schemas.openxmlformats.org/drawingml/2006/main" xmlns:r="http://schemas.openxmlformats.org/officeDocument/2006/relationships" xmlns:p="http://schemas.openxmlformats.org/presentationml/2006/main">
  <p:tag name="TIMING" val="|28.9"/>
</p:tagLst>
</file>

<file path=ppt/tags/tag9.xml><?xml version="1.0" encoding="utf-8"?>
<p:tagLst xmlns:a="http://schemas.openxmlformats.org/drawingml/2006/main" xmlns:r="http://schemas.openxmlformats.org/officeDocument/2006/relationships" xmlns:p="http://schemas.openxmlformats.org/presentationml/2006/main">
  <p:tag name="TIMING" val="|4.7|8.7|7.7|3|5.1|9.6|7.2|5.6"/>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10658</TotalTime>
  <Words>4727</Words>
  <Application>Microsoft Office PowerPoint</Application>
  <PresentationFormat>On-screen Show (4:3)</PresentationFormat>
  <Paragraphs>270</Paragraphs>
  <Slides>21</Slides>
  <Notes>21</Notes>
  <HiddenSlides>0</HiddenSlides>
  <MMClips>21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3" baseType="lpstr">
      <vt:lpstr>Courier</vt:lpstr>
      <vt:lpstr>Arial</vt:lpstr>
      <vt:lpstr>Arial Narrow</vt:lpstr>
      <vt:lpstr>Calibri</vt:lpstr>
      <vt:lpstr>Comic Sans MS</vt:lpstr>
      <vt:lpstr>Courier New</vt:lpstr>
      <vt:lpstr>Kristen ITC</vt:lpstr>
      <vt:lpstr>Tahoma</vt:lpstr>
      <vt:lpstr>Verdana</vt:lpstr>
      <vt:lpstr>Wingdings</vt:lpstr>
      <vt:lpstr>Contport</vt:lpstr>
      <vt:lpstr>Clip</vt:lpstr>
      <vt:lpstr>PowerPoint Presentation</vt:lpstr>
      <vt:lpstr>Example Problem – Starbuzz</vt:lpstr>
      <vt:lpstr>Example Problem - Starbuzz</vt:lpstr>
      <vt:lpstr>First Attempt</vt:lpstr>
      <vt:lpstr>Potential Problems</vt:lpstr>
      <vt:lpstr>Let’s Apply a Design Principle</vt:lpstr>
      <vt:lpstr>The Decorator Pattern</vt:lpstr>
      <vt:lpstr>Dark Roast with Mocha and Whip</vt:lpstr>
      <vt:lpstr>The Decorator Pattern</vt:lpstr>
      <vt:lpstr>PowerPoint Presentation</vt:lpstr>
      <vt:lpstr>Definition</vt:lpstr>
      <vt:lpstr>The Decorator Pattern</vt:lpstr>
      <vt:lpstr>Key Participants</vt:lpstr>
      <vt:lpstr>Applying Decorator to Starbuzz</vt:lpstr>
      <vt:lpstr>Implementation</vt:lpstr>
      <vt:lpstr>Implementation (Coffees)</vt:lpstr>
      <vt:lpstr>Implementation (Condiments)</vt:lpstr>
      <vt:lpstr>Let’s Test It</vt:lpstr>
      <vt:lpstr>What Have We Achieved?</vt:lpstr>
      <vt:lpstr>Things to Note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413</cp:revision>
  <cp:lastPrinted>2000-08-04T01:42:18Z</cp:lastPrinted>
  <dcterms:created xsi:type="dcterms:W3CDTF">1995-05-28T16:29:18Z</dcterms:created>
  <dcterms:modified xsi:type="dcterms:W3CDTF">2024-10-15T06:59:42Z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2023-01-10T13:07:40Z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07a35fd6-7451-4543-9440-49d0af4445c4</vt:lpwstr>
  </property>
  <property fmtid="{D5CDD505-2E9C-101B-9397-08002B2CF9AE}" pid="8" name="MSIP_Label_30286cb9-b49f-4646-87a5-340028348160_ContentBits">
    <vt:lpwstr>1</vt:lpwstr>
  </property>
</Properties>
</file>